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86" r:id="rId6"/>
    <p:sldId id="270" r:id="rId7"/>
    <p:sldId id="271" r:id="rId8"/>
    <p:sldId id="297" r:id="rId9"/>
    <p:sldId id="273" r:id="rId10"/>
    <p:sldId id="274" r:id="rId11"/>
    <p:sldId id="300" r:id="rId12"/>
    <p:sldId id="299" r:id="rId13"/>
    <p:sldId id="277" r:id="rId14"/>
    <p:sldId id="278" r:id="rId15"/>
    <p:sldId id="279" r:id="rId16"/>
    <p:sldId id="298" r:id="rId17"/>
    <p:sldId id="281" r:id="rId18"/>
    <p:sldId id="282" r:id="rId19"/>
    <p:sldId id="302" r:id="rId20"/>
    <p:sldId id="301" r:id="rId21"/>
    <p:sldId id="290" r:id="rId22"/>
    <p:sldId id="289" r:id="rId23"/>
    <p:sldId id="291" r:id="rId24"/>
    <p:sldId id="292" r:id="rId25"/>
    <p:sldId id="263" r:id="rId26"/>
    <p:sldId id="287" r:id="rId27"/>
    <p:sldId id="265" r:id="rId28"/>
    <p:sldId id="267" r:id="rId29"/>
    <p:sldId id="294" r:id="rId30"/>
    <p:sldId id="293" r:id="rId31"/>
    <p:sldId id="295" r:id="rId32"/>
    <p:sldId id="268" r:id="rId33"/>
    <p:sldId id="29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3CCC9-5CDF-4B4B-BEB6-69C96DF990F4}" v="94" dt="2024-10-15T17:41:54.932"/>
    <p1510:client id="{B0F0AE3B-8F4A-4E46-A408-7ADC8330AA08}" v="2" dt="2024-10-14T13:13:01.395"/>
    <p1510:client id="{B97B0C48-2024-EA8A-C3E2-1B2429641E83}" v="6430" dt="2024-10-14T18:19:06.046"/>
    <p1510:client id="{CFF554A5-D8EC-4387-B9E5-005ABC9CA0B2}" v="305" dt="2024-10-15T18:43:06.3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460ED9-ABB6-4131-A1A9-3AE59ACEC7E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F2D12B2-75ED-4B6A-A392-6B2186FB7FA6}">
      <dgm:prSet/>
      <dgm:spPr/>
      <dgm:t>
        <a:bodyPr/>
        <a:lstStyle/>
        <a:p>
          <a:pPr rtl="0"/>
          <a:r>
            <a:rPr lang="en-US">
              <a:latin typeface="Aptos Display" panose="020F0302020204030204"/>
            </a:rPr>
            <a:t> </a:t>
          </a:r>
          <a:r>
            <a:rPr lang="en-US"/>
            <a:t>Moving Average Convergence Divergence (MACD)</a:t>
          </a:r>
        </a:p>
      </dgm:t>
    </dgm:pt>
    <dgm:pt modelId="{338A0AE8-8305-4B40-A816-26EF55634CDB}" type="parTrans" cxnId="{C8D9CEF8-3638-4CFE-ADE4-8C4684912CD7}">
      <dgm:prSet/>
      <dgm:spPr/>
      <dgm:t>
        <a:bodyPr/>
        <a:lstStyle/>
        <a:p>
          <a:endParaRPr lang="en-US"/>
        </a:p>
      </dgm:t>
    </dgm:pt>
    <dgm:pt modelId="{DF7D747B-41EE-47B4-A403-AF0209DEF3B4}" type="sibTrans" cxnId="{C8D9CEF8-3638-4CFE-ADE4-8C4684912CD7}">
      <dgm:prSet/>
      <dgm:spPr/>
      <dgm:t>
        <a:bodyPr/>
        <a:lstStyle/>
        <a:p>
          <a:endParaRPr lang="en-US"/>
        </a:p>
      </dgm:t>
    </dgm:pt>
    <dgm:pt modelId="{487152F6-EBFA-483B-9389-2AE5F958B342}">
      <dgm:prSet/>
      <dgm:spPr/>
      <dgm:t>
        <a:bodyPr/>
        <a:lstStyle/>
        <a:p>
          <a:r>
            <a:rPr lang="en-US"/>
            <a:t>Average Directional Movement Index (ADX)</a:t>
          </a:r>
        </a:p>
      </dgm:t>
    </dgm:pt>
    <dgm:pt modelId="{32642713-0220-4263-98BB-1FE6B478DCBB}" type="parTrans" cxnId="{5BB90E56-2EDE-45F8-A9FC-A9CCA01011B0}">
      <dgm:prSet/>
      <dgm:spPr/>
      <dgm:t>
        <a:bodyPr/>
        <a:lstStyle/>
        <a:p>
          <a:endParaRPr lang="en-US"/>
        </a:p>
      </dgm:t>
    </dgm:pt>
    <dgm:pt modelId="{E1F791FB-EC0F-49D9-AD9B-727C5F2C265F}" type="sibTrans" cxnId="{5BB90E56-2EDE-45F8-A9FC-A9CCA01011B0}">
      <dgm:prSet/>
      <dgm:spPr/>
      <dgm:t>
        <a:bodyPr/>
        <a:lstStyle/>
        <a:p>
          <a:endParaRPr lang="en-US"/>
        </a:p>
      </dgm:t>
    </dgm:pt>
    <dgm:pt modelId="{F69CA953-E7C0-4BB5-904A-3452234D6F8A}">
      <dgm:prSet/>
      <dgm:spPr/>
      <dgm:t>
        <a:bodyPr/>
        <a:lstStyle/>
        <a:p>
          <a:r>
            <a:rPr lang="en-US"/>
            <a:t>Trix (TRIX)</a:t>
          </a:r>
        </a:p>
      </dgm:t>
    </dgm:pt>
    <dgm:pt modelId="{81B60C9F-AACF-43C1-B36F-22537B8938B3}" type="parTrans" cxnId="{3C46654D-EADA-49E8-B57F-3321E0C9564E}">
      <dgm:prSet/>
      <dgm:spPr/>
      <dgm:t>
        <a:bodyPr/>
        <a:lstStyle/>
        <a:p>
          <a:endParaRPr lang="en-US"/>
        </a:p>
      </dgm:t>
    </dgm:pt>
    <dgm:pt modelId="{0ED4CD0D-F6A8-418F-A142-2A98DFC596FE}" type="sibTrans" cxnId="{3C46654D-EADA-49E8-B57F-3321E0C9564E}">
      <dgm:prSet/>
      <dgm:spPr/>
      <dgm:t>
        <a:bodyPr/>
        <a:lstStyle/>
        <a:p>
          <a:endParaRPr lang="en-US"/>
        </a:p>
      </dgm:t>
    </dgm:pt>
    <dgm:pt modelId="{A90AA742-AADC-45BA-9B63-E576753FBDB9}">
      <dgm:prSet/>
      <dgm:spPr/>
      <dgm:t>
        <a:bodyPr/>
        <a:lstStyle/>
        <a:p>
          <a:r>
            <a:rPr lang="en-US"/>
            <a:t>Mass Index (MI)</a:t>
          </a:r>
        </a:p>
      </dgm:t>
    </dgm:pt>
    <dgm:pt modelId="{C0D1EF4B-1232-4DDC-B81A-098A861B5435}" type="parTrans" cxnId="{9E185172-D650-4DD6-9327-1CF2DC694D45}">
      <dgm:prSet/>
      <dgm:spPr/>
      <dgm:t>
        <a:bodyPr/>
        <a:lstStyle/>
        <a:p>
          <a:endParaRPr lang="en-US"/>
        </a:p>
      </dgm:t>
    </dgm:pt>
    <dgm:pt modelId="{71416786-8644-42DD-9A17-C93E27AED469}" type="sibTrans" cxnId="{9E185172-D650-4DD6-9327-1CF2DC694D45}">
      <dgm:prSet/>
      <dgm:spPr/>
      <dgm:t>
        <a:bodyPr/>
        <a:lstStyle/>
        <a:p>
          <a:endParaRPr lang="en-US"/>
        </a:p>
      </dgm:t>
    </dgm:pt>
    <dgm:pt modelId="{6FBE9FFC-3227-43EE-A842-CA67DB98B7A8}">
      <dgm:prSet/>
      <dgm:spPr/>
      <dgm:t>
        <a:bodyPr/>
        <a:lstStyle/>
        <a:p>
          <a:r>
            <a:rPr lang="en-US"/>
            <a:t>Detrended Price Oscillator (DPO)</a:t>
          </a:r>
        </a:p>
      </dgm:t>
    </dgm:pt>
    <dgm:pt modelId="{11B07C64-4348-4D45-B4FA-EF2B6B1CD2E6}" type="parTrans" cxnId="{AC1A8E79-0B03-473D-94E5-792278F6807A}">
      <dgm:prSet/>
      <dgm:spPr/>
      <dgm:t>
        <a:bodyPr/>
        <a:lstStyle/>
        <a:p>
          <a:endParaRPr lang="en-US"/>
        </a:p>
      </dgm:t>
    </dgm:pt>
    <dgm:pt modelId="{0E96C6CF-CF94-4456-910A-81F8BD70CCAF}" type="sibTrans" cxnId="{AC1A8E79-0B03-473D-94E5-792278F6807A}">
      <dgm:prSet/>
      <dgm:spPr/>
      <dgm:t>
        <a:bodyPr/>
        <a:lstStyle/>
        <a:p>
          <a:endParaRPr lang="en-US"/>
        </a:p>
      </dgm:t>
    </dgm:pt>
    <dgm:pt modelId="{4A4E5E1C-5084-4B7D-90A3-D8BFF3993092}">
      <dgm:prSet/>
      <dgm:spPr/>
      <dgm:t>
        <a:bodyPr/>
        <a:lstStyle/>
        <a:p>
          <a:r>
            <a:rPr lang="en-US"/>
            <a:t>Schaff Trend Cycle (STC)</a:t>
          </a:r>
        </a:p>
      </dgm:t>
    </dgm:pt>
    <dgm:pt modelId="{818AB09F-961D-49DE-B3EB-9653639A08C0}" type="parTrans" cxnId="{1B54E4F5-2F2A-4021-8C30-49A0C0A10DDC}">
      <dgm:prSet/>
      <dgm:spPr/>
      <dgm:t>
        <a:bodyPr/>
        <a:lstStyle/>
        <a:p>
          <a:endParaRPr lang="en-US"/>
        </a:p>
      </dgm:t>
    </dgm:pt>
    <dgm:pt modelId="{83578C3A-A37B-421B-B0C5-755D7C255193}" type="sibTrans" cxnId="{1B54E4F5-2F2A-4021-8C30-49A0C0A10DDC}">
      <dgm:prSet/>
      <dgm:spPr/>
      <dgm:t>
        <a:bodyPr/>
        <a:lstStyle/>
        <a:p>
          <a:endParaRPr lang="en-US"/>
        </a:p>
      </dgm:t>
    </dgm:pt>
    <dgm:pt modelId="{DA7417A3-44DF-4314-9357-EC66F21DB2CB}" type="pres">
      <dgm:prSet presAssocID="{61460ED9-ABB6-4131-A1A9-3AE59ACEC7E1}" presName="linear" presStyleCnt="0">
        <dgm:presLayoutVars>
          <dgm:animLvl val="lvl"/>
          <dgm:resizeHandles val="exact"/>
        </dgm:presLayoutVars>
      </dgm:prSet>
      <dgm:spPr/>
    </dgm:pt>
    <dgm:pt modelId="{850A346E-C91D-4D42-AD71-1B6B4F69E4FD}" type="pres">
      <dgm:prSet presAssocID="{CF2D12B2-75ED-4B6A-A392-6B2186FB7FA6}" presName="parentText" presStyleLbl="node1" presStyleIdx="0" presStyleCnt="6">
        <dgm:presLayoutVars>
          <dgm:chMax val="0"/>
          <dgm:bulletEnabled val="1"/>
        </dgm:presLayoutVars>
      </dgm:prSet>
      <dgm:spPr/>
    </dgm:pt>
    <dgm:pt modelId="{CBB46FD1-4BC0-4A28-B2F3-AD85B1FAAA50}" type="pres">
      <dgm:prSet presAssocID="{DF7D747B-41EE-47B4-A403-AF0209DEF3B4}" presName="spacer" presStyleCnt="0"/>
      <dgm:spPr/>
    </dgm:pt>
    <dgm:pt modelId="{33A5312D-2C76-47CC-B63E-2B6073FE97EA}" type="pres">
      <dgm:prSet presAssocID="{487152F6-EBFA-483B-9389-2AE5F958B342}" presName="parentText" presStyleLbl="node1" presStyleIdx="1" presStyleCnt="6">
        <dgm:presLayoutVars>
          <dgm:chMax val="0"/>
          <dgm:bulletEnabled val="1"/>
        </dgm:presLayoutVars>
      </dgm:prSet>
      <dgm:spPr/>
    </dgm:pt>
    <dgm:pt modelId="{132E7587-1151-4739-9CEA-389C8E37494A}" type="pres">
      <dgm:prSet presAssocID="{E1F791FB-EC0F-49D9-AD9B-727C5F2C265F}" presName="spacer" presStyleCnt="0"/>
      <dgm:spPr/>
    </dgm:pt>
    <dgm:pt modelId="{E2FE766D-6927-478A-AE69-DFBBF2ED9150}" type="pres">
      <dgm:prSet presAssocID="{F69CA953-E7C0-4BB5-904A-3452234D6F8A}" presName="parentText" presStyleLbl="node1" presStyleIdx="2" presStyleCnt="6">
        <dgm:presLayoutVars>
          <dgm:chMax val="0"/>
          <dgm:bulletEnabled val="1"/>
        </dgm:presLayoutVars>
      </dgm:prSet>
      <dgm:spPr/>
    </dgm:pt>
    <dgm:pt modelId="{9DDA47CA-F2FF-4590-A94B-9564FC0C008B}" type="pres">
      <dgm:prSet presAssocID="{0ED4CD0D-F6A8-418F-A142-2A98DFC596FE}" presName="spacer" presStyleCnt="0"/>
      <dgm:spPr/>
    </dgm:pt>
    <dgm:pt modelId="{243DA2F9-56BC-44ED-9411-9803620FC620}" type="pres">
      <dgm:prSet presAssocID="{A90AA742-AADC-45BA-9B63-E576753FBDB9}" presName="parentText" presStyleLbl="node1" presStyleIdx="3" presStyleCnt="6">
        <dgm:presLayoutVars>
          <dgm:chMax val="0"/>
          <dgm:bulletEnabled val="1"/>
        </dgm:presLayoutVars>
      </dgm:prSet>
      <dgm:spPr/>
    </dgm:pt>
    <dgm:pt modelId="{83B28F76-E812-4CF7-9CD9-B4A59748DDBE}" type="pres">
      <dgm:prSet presAssocID="{71416786-8644-42DD-9A17-C93E27AED469}" presName="spacer" presStyleCnt="0"/>
      <dgm:spPr/>
    </dgm:pt>
    <dgm:pt modelId="{CFF80A2B-1F4C-4B7C-BAA7-647699103D57}" type="pres">
      <dgm:prSet presAssocID="{6FBE9FFC-3227-43EE-A842-CA67DB98B7A8}" presName="parentText" presStyleLbl="node1" presStyleIdx="4" presStyleCnt="6">
        <dgm:presLayoutVars>
          <dgm:chMax val="0"/>
          <dgm:bulletEnabled val="1"/>
        </dgm:presLayoutVars>
      </dgm:prSet>
      <dgm:spPr/>
    </dgm:pt>
    <dgm:pt modelId="{687A4552-8CC5-4A8D-AB07-C99035508649}" type="pres">
      <dgm:prSet presAssocID="{0E96C6CF-CF94-4456-910A-81F8BD70CCAF}" presName="spacer" presStyleCnt="0"/>
      <dgm:spPr/>
    </dgm:pt>
    <dgm:pt modelId="{81B42C60-BCD7-4D5B-AE91-F7E7243E0C19}" type="pres">
      <dgm:prSet presAssocID="{4A4E5E1C-5084-4B7D-90A3-D8BFF3993092}" presName="parentText" presStyleLbl="node1" presStyleIdx="5" presStyleCnt="6">
        <dgm:presLayoutVars>
          <dgm:chMax val="0"/>
          <dgm:bulletEnabled val="1"/>
        </dgm:presLayoutVars>
      </dgm:prSet>
      <dgm:spPr/>
    </dgm:pt>
  </dgm:ptLst>
  <dgm:cxnLst>
    <dgm:cxn modelId="{9281110D-098E-4B70-A934-ED818A803554}" type="presOf" srcId="{CF2D12B2-75ED-4B6A-A392-6B2186FB7FA6}" destId="{850A346E-C91D-4D42-AD71-1B6B4F69E4FD}" srcOrd="0" destOrd="0" presId="urn:microsoft.com/office/officeart/2005/8/layout/vList2"/>
    <dgm:cxn modelId="{06FB9F32-7526-4C2B-B4AC-A68C51BB9DDD}" type="presOf" srcId="{F69CA953-E7C0-4BB5-904A-3452234D6F8A}" destId="{E2FE766D-6927-478A-AE69-DFBBF2ED9150}" srcOrd="0" destOrd="0" presId="urn:microsoft.com/office/officeart/2005/8/layout/vList2"/>
    <dgm:cxn modelId="{0CDF1F3F-11BF-4D49-A145-7076A8175AAA}" type="presOf" srcId="{61460ED9-ABB6-4131-A1A9-3AE59ACEC7E1}" destId="{DA7417A3-44DF-4314-9357-EC66F21DB2CB}" srcOrd="0" destOrd="0" presId="urn:microsoft.com/office/officeart/2005/8/layout/vList2"/>
    <dgm:cxn modelId="{3C46654D-EADA-49E8-B57F-3321E0C9564E}" srcId="{61460ED9-ABB6-4131-A1A9-3AE59ACEC7E1}" destId="{F69CA953-E7C0-4BB5-904A-3452234D6F8A}" srcOrd="2" destOrd="0" parTransId="{81B60C9F-AACF-43C1-B36F-22537B8938B3}" sibTransId="{0ED4CD0D-F6A8-418F-A142-2A98DFC596FE}"/>
    <dgm:cxn modelId="{9E185172-D650-4DD6-9327-1CF2DC694D45}" srcId="{61460ED9-ABB6-4131-A1A9-3AE59ACEC7E1}" destId="{A90AA742-AADC-45BA-9B63-E576753FBDB9}" srcOrd="3" destOrd="0" parTransId="{C0D1EF4B-1232-4DDC-B81A-098A861B5435}" sibTransId="{71416786-8644-42DD-9A17-C93E27AED469}"/>
    <dgm:cxn modelId="{5BB90E56-2EDE-45F8-A9FC-A9CCA01011B0}" srcId="{61460ED9-ABB6-4131-A1A9-3AE59ACEC7E1}" destId="{487152F6-EBFA-483B-9389-2AE5F958B342}" srcOrd="1" destOrd="0" parTransId="{32642713-0220-4263-98BB-1FE6B478DCBB}" sibTransId="{E1F791FB-EC0F-49D9-AD9B-727C5F2C265F}"/>
    <dgm:cxn modelId="{AC1A8E79-0B03-473D-94E5-792278F6807A}" srcId="{61460ED9-ABB6-4131-A1A9-3AE59ACEC7E1}" destId="{6FBE9FFC-3227-43EE-A842-CA67DB98B7A8}" srcOrd="4" destOrd="0" parTransId="{11B07C64-4348-4D45-B4FA-EF2B6B1CD2E6}" sibTransId="{0E96C6CF-CF94-4456-910A-81F8BD70CCAF}"/>
    <dgm:cxn modelId="{6F131E9A-DC83-43B4-B148-BB1E1BE080EC}" type="presOf" srcId="{487152F6-EBFA-483B-9389-2AE5F958B342}" destId="{33A5312D-2C76-47CC-B63E-2B6073FE97EA}" srcOrd="0" destOrd="0" presId="urn:microsoft.com/office/officeart/2005/8/layout/vList2"/>
    <dgm:cxn modelId="{626DB9B2-1755-43E3-AA55-6C096491451A}" type="presOf" srcId="{6FBE9FFC-3227-43EE-A842-CA67DB98B7A8}" destId="{CFF80A2B-1F4C-4B7C-BAA7-647699103D57}" srcOrd="0" destOrd="0" presId="urn:microsoft.com/office/officeart/2005/8/layout/vList2"/>
    <dgm:cxn modelId="{A1458EB3-239B-4A7B-BDBD-9177B6DE6616}" type="presOf" srcId="{4A4E5E1C-5084-4B7D-90A3-D8BFF3993092}" destId="{81B42C60-BCD7-4D5B-AE91-F7E7243E0C19}" srcOrd="0" destOrd="0" presId="urn:microsoft.com/office/officeart/2005/8/layout/vList2"/>
    <dgm:cxn modelId="{A323CBCE-51EF-41DB-BB33-56F94DC03993}" type="presOf" srcId="{A90AA742-AADC-45BA-9B63-E576753FBDB9}" destId="{243DA2F9-56BC-44ED-9411-9803620FC620}" srcOrd="0" destOrd="0" presId="urn:microsoft.com/office/officeart/2005/8/layout/vList2"/>
    <dgm:cxn modelId="{1B54E4F5-2F2A-4021-8C30-49A0C0A10DDC}" srcId="{61460ED9-ABB6-4131-A1A9-3AE59ACEC7E1}" destId="{4A4E5E1C-5084-4B7D-90A3-D8BFF3993092}" srcOrd="5" destOrd="0" parTransId="{818AB09F-961D-49DE-B3EB-9653639A08C0}" sibTransId="{83578C3A-A37B-421B-B0C5-755D7C255193}"/>
    <dgm:cxn modelId="{C8D9CEF8-3638-4CFE-ADE4-8C4684912CD7}" srcId="{61460ED9-ABB6-4131-A1A9-3AE59ACEC7E1}" destId="{CF2D12B2-75ED-4B6A-A392-6B2186FB7FA6}" srcOrd="0" destOrd="0" parTransId="{338A0AE8-8305-4B40-A816-26EF55634CDB}" sibTransId="{DF7D747B-41EE-47B4-A403-AF0209DEF3B4}"/>
    <dgm:cxn modelId="{69D36F3C-BC02-41F2-A06B-59E1E695B791}" type="presParOf" srcId="{DA7417A3-44DF-4314-9357-EC66F21DB2CB}" destId="{850A346E-C91D-4D42-AD71-1B6B4F69E4FD}" srcOrd="0" destOrd="0" presId="urn:microsoft.com/office/officeart/2005/8/layout/vList2"/>
    <dgm:cxn modelId="{14D9871E-0F48-4282-A4C8-C479DACA4F3B}" type="presParOf" srcId="{DA7417A3-44DF-4314-9357-EC66F21DB2CB}" destId="{CBB46FD1-4BC0-4A28-B2F3-AD85B1FAAA50}" srcOrd="1" destOrd="0" presId="urn:microsoft.com/office/officeart/2005/8/layout/vList2"/>
    <dgm:cxn modelId="{FC853D7E-0AF2-42E6-B52A-541200F58178}" type="presParOf" srcId="{DA7417A3-44DF-4314-9357-EC66F21DB2CB}" destId="{33A5312D-2C76-47CC-B63E-2B6073FE97EA}" srcOrd="2" destOrd="0" presId="urn:microsoft.com/office/officeart/2005/8/layout/vList2"/>
    <dgm:cxn modelId="{C7300F92-C75E-4E06-8846-C6990F26CFCF}" type="presParOf" srcId="{DA7417A3-44DF-4314-9357-EC66F21DB2CB}" destId="{132E7587-1151-4739-9CEA-389C8E37494A}" srcOrd="3" destOrd="0" presId="urn:microsoft.com/office/officeart/2005/8/layout/vList2"/>
    <dgm:cxn modelId="{2EA7F1F2-0C4A-4FE1-9BCE-F418D699F9DB}" type="presParOf" srcId="{DA7417A3-44DF-4314-9357-EC66F21DB2CB}" destId="{E2FE766D-6927-478A-AE69-DFBBF2ED9150}" srcOrd="4" destOrd="0" presId="urn:microsoft.com/office/officeart/2005/8/layout/vList2"/>
    <dgm:cxn modelId="{A69EA4A7-5B6C-4347-9942-4A0F5265424F}" type="presParOf" srcId="{DA7417A3-44DF-4314-9357-EC66F21DB2CB}" destId="{9DDA47CA-F2FF-4590-A94B-9564FC0C008B}" srcOrd="5" destOrd="0" presId="urn:microsoft.com/office/officeart/2005/8/layout/vList2"/>
    <dgm:cxn modelId="{81B16F55-0591-44F5-A548-E237AD205E22}" type="presParOf" srcId="{DA7417A3-44DF-4314-9357-EC66F21DB2CB}" destId="{243DA2F9-56BC-44ED-9411-9803620FC620}" srcOrd="6" destOrd="0" presId="urn:microsoft.com/office/officeart/2005/8/layout/vList2"/>
    <dgm:cxn modelId="{7B99887F-6056-4840-9A19-B6BD71BF4B7F}" type="presParOf" srcId="{DA7417A3-44DF-4314-9357-EC66F21DB2CB}" destId="{83B28F76-E812-4CF7-9CD9-B4A59748DDBE}" srcOrd="7" destOrd="0" presId="urn:microsoft.com/office/officeart/2005/8/layout/vList2"/>
    <dgm:cxn modelId="{3EA5A396-8A91-4B87-95C4-DB1F90EAB75F}" type="presParOf" srcId="{DA7417A3-44DF-4314-9357-EC66F21DB2CB}" destId="{CFF80A2B-1F4C-4B7C-BAA7-647699103D57}" srcOrd="8" destOrd="0" presId="urn:microsoft.com/office/officeart/2005/8/layout/vList2"/>
    <dgm:cxn modelId="{165F31A3-A8C8-4AA9-8007-2F6580B81DB3}" type="presParOf" srcId="{DA7417A3-44DF-4314-9357-EC66F21DB2CB}" destId="{687A4552-8CC5-4A8D-AB07-C99035508649}" srcOrd="9" destOrd="0" presId="urn:microsoft.com/office/officeart/2005/8/layout/vList2"/>
    <dgm:cxn modelId="{5BB33A3E-703F-4D57-9B0A-54767E0FF3ED}" type="presParOf" srcId="{DA7417A3-44DF-4314-9357-EC66F21DB2CB}" destId="{81B42C60-BCD7-4D5B-AE91-F7E7243E0C1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932E0B-6324-4BA3-81D1-C4839BA18278}"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1D38B055-24E7-49D5-A519-3ECC04DF6339}">
      <dgm:prSet/>
      <dgm:spPr/>
      <dgm:t>
        <a:bodyPr/>
        <a:lstStyle/>
        <a:p>
          <a:r>
            <a:rPr lang="en-US"/>
            <a:t>Relative Strength Index (RSI)</a:t>
          </a:r>
        </a:p>
      </dgm:t>
    </dgm:pt>
    <dgm:pt modelId="{945799C2-0E82-42A7-A235-4EC401EEAA06}" type="parTrans" cxnId="{5C7E1E92-3EBE-47BF-8031-76B0F6775AE8}">
      <dgm:prSet/>
      <dgm:spPr/>
      <dgm:t>
        <a:bodyPr/>
        <a:lstStyle/>
        <a:p>
          <a:endParaRPr lang="en-US"/>
        </a:p>
      </dgm:t>
    </dgm:pt>
    <dgm:pt modelId="{CC39652C-3D43-4BA9-AEDA-586731326ED5}" type="sibTrans" cxnId="{5C7E1E92-3EBE-47BF-8031-76B0F6775AE8}">
      <dgm:prSet/>
      <dgm:spPr/>
      <dgm:t>
        <a:bodyPr/>
        <a:lstStyle/>
        <a:p>
          <a:endParaRPr lang="en-US"/>
        </a:p>
      </dgm:t>
    </dgm:pt>
    <dgm:pt modelId="{6D4F9B7B-AB65-4914-AB09-31C3A10442ED}">
      <dgm:prSet/>
      <dgm:spPr/>
      <dgm:t>
        <a:bodyPr/>
        <a:lstStyle/>
        <a:p>
          <a:r>
            <a:rPr lang="en-US"/>
            <a:t>True strength index (TSI)</a:t>
          </a:r>
        </a:p>
      </dgm:t>
    </dgm:pt>
    <dgm:pt modelId="{08138CA3-9C24-4489-9608-0D03DAE85661}" type="parTrans" cxnId="{74A6DECF-FFAA-40E7-94BB-20656BEFCEED}">
      <dgm:prSet/>
      <dgm:spPr/>
      <dgm:t>
        <a:bodyPr/>
        <a:lstStyle/>
        <a:p>
          <a:endParaRPr lang="en-US"/>
        </a:p>
      </dgm:t>
    </dgm:pt>
    <dgm:pt modelId="{EA631162-8D83-41CA-8808-C2B4BB423143}" type="sibTrans" cxnId="{74A6DECF-FFAA-40E7-94BB-20656BEFCEED}">
      <dgm:prSet/>
      <dgm:spPr/>
      <dgm:t>
        <a:bodyPr/>
        <a:lstStyle/>
        <a:p>
          <a:endParaRPr lang="en-US"/>
        </a:p>
      </dgm:t>
    </dgm:pt>
    <dgm:pt modelId="{F92E1531-C65F-4529-A7B5-1716A43313B2}">
      <dgm:prSet/>
      <dgm:spPr/>
      <dgm:t>
        <a:bodyPr/>
        <a:lstStyle/>
        <a:p>
          <a:r>
            <a:rPr lang="en-US"/>
            <a:t>Ultimate Oscillator (UO)</a:t>
          </a:r>
        </a:p>
      </dgm:t>
    </dgm:pt>
    <dgm:pt modelId="{25F2383A-0410-4BA7-B3BD-9C0BC7D81601}" type="parTrans" cxnId="{BA8D088D-D3CF-4967-9AC0-9540C0BE7350}">
      <dgm:prSet/>
      <dgm:spPr/>
      <dgm:t>
        <a:bodyPr/>
        <a:lstStyle/>
        <a:p>
          <a:endParaRPr lang="en-US"/>
        </a:p>
      </dgm:t>
    </dgm:pt>
    <dgm:pt modelId="{37389A42-FB10-460A-BB5C-301E81A48AD2}" type="sibTrans" cxnId="{BA8D088D-D3CF-4967-9AC0-9540C0BE7350}">
      <dgm:prSet/>
      <dgm:spPr/>
      <dgm:t>
        <a:bodyPr/>
        <a:lstStyle/>
        <a:p>
          <a:endParaRPr lang="en-US"/>
        </a:p>
      </dgm:t>
    </dgm:pt>
    <dgm:pt modelId="{4388664C-1A19-400C-B877-52CDB5F5D6FA}">
      <dgm:prSet/>
      <dgm:spPr/>
      <dgm:t>
        <a:bodyPr/>
        <a:lstStyle/>
        <a:p>
          <a:r>
            <a:rPr lang="en-US"/>
            <a:t>Awesome Oscillator (AO)</a:t>
          </a:r>
        </a:p>
      </dgm:t>
    </dgm:pt>
    <dgm:pt modelId="{234F7555-ED5A-456D-B281-4A14CBF819DF}" type="parTrans" cxnId="{2FEA7460-4542-412B-BCBF-CF224BAA2E33}">
      <dgm:prSet/>
      <dgm:spPr/>
      <dgm:t>
        <a:bodyPr/>
        <a:lstStyle/>
        <a:p>
          <a:endParaRPr lang="en-US"/>
        </a:p>
      </dgm:t>
    </dgm:pt>
    <dgm:pt modelId="{5D2D367A-882E-4A69-9104-A5349A81BFD0}" type="sibTrans" cxnId="{2FEA7460-4542-412B-BCBF-CF224BAA2E33}">
      <dgm:prSet/>
      <dgm:spPr/>
      <dgm:t>
        <a:bodyPr/>
        <a:lstStyle/>
        <a:p>
          <a:endParaRPr lang="en-US"/>
        </a:p>
      </dgm:t>
    </dgm:pt>
    <dgm:pt modelId="{14EDCAB5-2461-41C8-BDEA-52A9752EE804}">
      <dgm:prSet/>
      <dgm:spPr/>
      <dgm:t>
        <a:bodyPr/>
        <a:lstStyle/>
        <a:p>
          <a:r>
            <a:rPr lang="en-US"/>
            <a:t>Percentage Price Oscillator (PPO)</a:t>
          </a:r>
        </a:p>
      </dgm:t>
    </dgm:pt>
    <dgm:pt modelId="{119160F2-8590-47DA-8C44-B4AD95249C3F}" type="parTrans" cxnId="{13EA6B08-1C0B-4694-86FD-D182F6519B99}">
      <dgm:prSet/>
      <dgm:spPr/>
      <dgm:t>
        <a:bodyPr/>
        <a:lstStyle/>
        <a:p>
          <a:endParaRPr lang="en-US"/>
        </a:p>
      </dgm:t>
    </dgm:pt>
    <dgm:pt modelId="{378AF43C-51CF-49D3-BA94-815EA166F383}" type="sibTrans" cxnId="{13EA6B08-1C0B-4694-86FD-D182F6519B99}">
      <dgm:prSet/>
      <dgm:spPr/>
      <dgm:t>
        <a:bodyPr/>
        <a:lstStyle/>
        <a:p>
          <a:endParaRPr lang="en-US"/>
        </a:p>
      </dgm:t>
    </dgm:pt>
    <dgm:pt modelId="{180E1971-2EA5-4E6C-8250-C35FAAA83779}">
      <dgm:prSet/>
      <dgm:spPr/>
      <dgm:t>
        <a:bodyPr/>
        <a:lstStyle/>
        <a:p>
          <a:r>
            <a:rPr lang="en-US"/>
            <a:t>Percentage Volume Oscillator (PVO)</a:t>
          </a:r>
        </a:p>
      </dgm:t>
    </dgm:pt>
    <dgm:pt modelId="{31DF3696-2F67-4B5E-82A6-E8E1161A2BD8}" type="parTrans" cxnId="{B20E3AB1-01BA-4B54-AED7-0F7E6AEDA0AC}">
      <dgm:prSet/>
      <dgm:spPr/>
      <dgm:t>
        <a:bodyPr/>
        <a:lstStyle/>
        <a:p>
          <a:endParaRPr lang="en-US"/>
        </a:p>
      </dgm:t>
    </dgm:pt>
    <dgm:pt modelId="{149B28E2-DF7F-43CF-B77E-413B755BDECC}" type="sibTrans" cxnId="{B20E3AB1-01BA-4B54-AED7-0F7E6AEDA0AC}">
      <dgm:prSet/>
      <dgm:spPr/>
      <dgm:t>
        <a:bodyPr/>
        <a:lstStyle/>
        <a:p>
          <a:endParaRPr lang="en-US"/>
        </a:p>
      </dgm:t>
    </dgm:pt>
    <dgm:pt modelId="{54A45AC8-ED0A-4E4B-8E65-41EBBA0867EE}" type="pres">
      <dgm:prSet presAssocID="{C6932E0B-6324-4BA3-81D1-C4839BA18278}" presName="linear" presStyleCnt="0">
        <dgm:presLayoutVars>
          <dgm:animLvl val="lvl"/>
          <dgm:resizeHandles val="exact"/>
        </dgm:presLayoutVars>
      </dgm:prSet>
      <dgm:spPr/>
    </dgm:pt>
    <dgm:pt modelId="{C121015F-F3FA-4570-8B1E-7BB590B1E062}" type="pres">
      <dgm:prSet presAssocID="{1D38B055-24E7-49D5-A519-3ECC04DF6339}" presName="parentText" presStyleLbl="node1" presStyleIdx="0" presStyleCnt="6">
        <dgm:presLayoutVars>
          <dgm:chMax val="0"/>
          <dgm:bulletEnabled val="1"/>
        </dgm:presLayoutVars>
      </dgm:prSet>
      <dgm:spPr/>
    </dgm:pt>
    <dgm:pt modelId="{C3F145DF-D2B2-4A07-8F68-158299B4AD8F}" type="pres">
      <dgm:prSet presAssocID="{CC39652C-3D43-4BA9-AEDA-586731326ED5}" presName="spacer" presStyleCnt="0"/>
      <dgm:spPr/>
    </dgm:pt>
    <dgm:pt modelId="{598BD574-07A0-4E20-A502-04509CA80ECC}" type="pres">
      <dgm:prSet presAssocID="{6D4F9B7B-AB65-4914-AB09-31C3A10442ED}" presName="parentText" presStyleLbl="node1" presStyleIdx="1" presStyleCnt="6">
        <dgm:presLayoutVars>
          <dgm:chMax val="0"/>
          <dgm:bulletEnabled val="1"/>
        </dgm:presLayoutVars>
      </dgm:prSet>
      <dgm:spPr/>
    </dgm:pt>
    <dgm:pt modelId="{1CB53AA0-D5DD-4A90-8F38-9271CC8E9B08}" type="pres">
      <dgm:prSet presAssocID="{EA631162-8D83-41CA-8808-C2B4BB423143}" presName="spacer" presStyleCnt="0"/>
      <dgm:spPr/>
    </dgm:pt>
    <dgm:pt modelId="{E7B75663-516C-40C7-8F8F-61F20CB866D2}" type="pres">
      <dgm:prSet presAssocID="{F92E1531-C65F-4529-A7B5-1716A43313B2}" presName="parentText" presStyleLbl="node1" presStyleIdx="2" presStyleCnt="6">
        <dgm:presLayoutVars>
          <dgm:chMax val="0"/>
          <dgm:bulletEnabled val="1"/>
        </dgm:presLayoutVars>
      </dgm:prSet>
      <dgm:spPr/>
    </dgm:pt>
    <dgm:pt modelId="{B94E20C8-A2EB-41EC-A749-A54BAF7295F8}" type="pres">
      <dgm:prSet presAssocID="{37389A42-FB10-460A-BB5C-301E81A48AD2}" presName="spacer" presStyleCnt="0"/>
      <dgm:spPr/>
    </dgm:pt>
    <dgm:pt modelId="{4E17ACDC-876A-4324-A727-F299A5BC68B2}" type="pres">
      <dgm:prSet presAssocID="{4388664C-1A19-400C-B877-52CDB5F5D6FA}" presName="parentText" presStyleLbl="node1" presStyleIdx="3" presStyleCnt="6">
        <dgm:presLayoutVars>
          <dgm:chMax val="0"/>
          <dgm:bulletEnabled val="1"/>
        </dgm:presLayoutVars>
      </dgm:prSet>
      <dgm:spPr/>
    </dgm:pt>
    <dgm:pt modelId="{7A3560F0-8B70-41CB-AC6F-39F57AD27E19}" type="pres">
      <dgm:prSet presAssocID="{5D2D367A-882E-4A69-9104-A5349A81BFD0}" presName="spacer" presStyleCnt="0"/>
      <dgm:spPr/>
    </dgm:pt>
    <dgm:pt modelId="{67148849-9157-4F6E-B527-2A44A648039A}" type="pres">
      <dgm:prSet presAssocID="{14EDCAB5-2461-41C8-BDEA-52A9752EE804}" presName="parentText" presStyleLbl="node1" presStyleIdx="4" presStyleCnt="6">
        <dgm:presLayoutVars>
          <dgm:chMax val="0"/>
          <dgm:bulletEnabled val="1"/>
        </dgm:presLayoutVars>
      </dgm:prSet>
      <dgm:spPr/>
    </dgm:pt>
    <dgm:pt modelId="{04AB0354-A96B-4751-947D-C06FF82EEB08}" type="pres">
      <dgm:prSet presAssocID="{378AF43C-51CF-49D3-BA94-815EA166F383}" presName="spacer" presStyleCnt="0"/>
      <dgm:spPr/>
    </dgm:pt>
    <dgm:pt modelId="{096B0C7E-4C2F-4D2F-B044-FF599B0F55F3}" type="pres">
      <dgm:prSet presAssocID="{180E1971-2EA5-4E6C-8250-C35FAAA83779}" presName="parentText" presStyleLbl="node1" presStyleIdx="5" presStyleCnt="6">
        <dgm:presLayoutVars>
          <dgm:chMax val="0"/>
          <dgm:bulletEnabled val="1"/>
        </dgm:presLayoutVars>
      </dgm:prSet>
      <dgm:spPr/>
    </dgm:pt>
  </dgm:ptLst>
  <dgm:cxnLst>
    <dgm:cxn modelId="{13EA6B08-1C0B-4694-86FD-D182F6519B99}" srcId="{C6932E0B-6324-4BA3-81D1-C4839BA18278}" destId="{14EDCAB5-2461-41C8-BDEA-52A9752EE804}" srcOrd="4" destOrd="0" parTransId="{119160F2-8590-47DA-8C44-B4AD95249C3F}" sibTransId="{378AF43C-51CF-49D3-BA94-815EA166F383}"/>
    <dgm:cxn modelId="{8EE50309-E03F-4228-91AE-1536777E8974}" type="presOf" srcId="{180E1971-2EA5-4E6C-8250-C35FAAA83779}" destId="{096B0C7E-4C2F-4D2F-B044-FF599B0F55F3}" srcOrd="0" destOrd="0" presId="urn:microsoft.com/office/officeart/2005/8/layout/vList2"/>
    <dgm:cxn modelId="{DD321F1D-4C4C-4048-9D31-243B4A3C6028}" type="presOf" srcId="{1D38B055-24E7-49D5-A519-3ECC04DF6339}" destId="{C121015F-F3FA-4570-8B1E-7BB590B1E062}" srcOrd="0" destOrd="0" presId="urn:microsoft.com/office/officeart/2005/8/layout/vList2"/>
    <dgm:cxn modelId="{4AE81A2F-EE89-4477-8F1D-D38F10900422}" type="presOf" srcId="{C6932E0B-6324-4BA3-81D1-C4839BA18278}" destId="{54A45AC8-ED0A-4E4B-8E65-41EBBA0867EE}" srcOrd="0" destOrd="0" presId="urn:microsoft.com/office/officeart/2005/8/layout/vList2"/>
    <dgm:cxn modelId="{42621A34-AC14-47D3-A12B-6FA758B95FE2}" type="presOf" srcId="{F92E1531-C65F-4529-A7B5-1716A43313B2}" destId="{E7B75663-516C-40C7-8F8F-61F20CB866D2}" srcOrd="0" destOrd="0" presId="urn:microsoft.com/office/officeart/2005/8/layout/vList2"/>
    <dgm:cxn modelId="{2FEA7460-4542-412B-BCBF-CF224BAA2E33}" srcId="{C6932E0B-6324-4BA3-81D1-C4839BA18278}" destId="{4388664C-1A19-400C-B877-52CDB5F5D6FA}" srcOrd="3" destOrd="0" parTransId="{234F7555-ED5A-456D-B281-4A14CBF819DF}" sibTransId="{5D2D367A-882E-4A69-9104-A5349A81BFD0}"/>
    <dgm:cxn modelId="{1215E854-1E77-46AA-8742-980C3A8D475F}" type="presOf" srcId="{4388664C-1A19-400C-B877-52CDB5F5D6FA}" destId="{4E17ACDC-876A-4324-A727-F299A5BC68B2}" srcOrd="0" destOrd="0" presId="urn:microsoft.com/office/officeart/2005/8/layout/vList2"/>
    <dgm:cxn modelId="{9EE23889-68A6-4157-873C-C9C6D61E82AB}" type="presOf" srcId="{6D4F9B7B-AB65-4914-AB09-31C3A10442ED}" destId="{598BD574-07A0-4E20-A502-04509CA80ECC}" srcOrd="0" destOrd="0" presId="urn:microsoft.com/office/officeart/2005/8/layout/vList2"/>
    <dgm:cxn modelId="{BA8D088D-D3CF-4967-9AC0-9540C0BE7350}" srcId="{C6932E0B-6324-4BA3-81D1-C4839BA18278}" destId="{F92E1531-C65F-4529-A7B5-1716A43313B2}" srcOrd="2" destOrd="0" parTransId="{25F2383A-0410-4BA7-B3BD-9C0BC7D81601}" sibTransId="{37389A42-FB10-460A-BB5C-301E81A48AD2}"/>
    <dgm:cxn modelId="{5C7E1E92-3EBE-47BF-8031-76B0F6775AE8}" srcId="{C6932E0B-6324-4BA3-81D1-C4839BA18278}" destId="{1D38B055-24E7-49D5-A519-3ECC04DF6339}" srcOrd="0" destOrd="0" parTransId="{945799C2-0E82-42A7-A235-4EC401EEAA06}" sibTransId="{CC39652C-3D43-4BA9-AEDA-586731326ED5}"/>
    <dgm:cxn modelId="{B20E3AB1-01BA-4B54-AED7-0F7E6AEDA0AC}" srcId="{C6932E0B-6324-4BA3-81D1-C4839BA18278}" destId="{180E1971-2EA5-4E6C-8250-C35FAAA83779}" srcOrd="5" destOrd="0" parTransId="{31DF3696-2F67-4B5E-82A6-E8E1161A2BD8}" sibTransId="{149B28E2-DF7F-43CF-B77E-413B755BDECC}"/>
    <dgm:cxn modelId="{813720C5-B526-4BEA-9F09-C3B3387F5273}" type="presOf" srcId="{14EDCAB5-2461-41C8-BDEA-52A9752EE804}" destId="{67148849-9157-4F6E-B527-2A44A648039A}" srcOrd="0" destOrd="0" presId="urn:microsoft.com/office/officeart/2005/8/layout/vList2"/>
    <dgm:cxn modelId="{74A6DECF-FFAA-40E7-94BB-20656BEFCEED}" srcId="{C6932E0B-6324-4BA3-81D1-C4839BA18278}" destId="{6D4F9B7B-AB65-4914-AB09-31C3A10442ED}" srcOrd="1" destOrd="0" parTransId="{08138CA3-9C24-4489-9608-0D03DAE85661}" sibTransId="{EA631162-8D83-41CA-8808-C2B4BB423143}"/>
    <dgm:cxn modelId="{BCC68296-32E1-4C2E-B85B-D35C3A754916}" type="presParOf" srcId="{54A45AC8-ED0A-4E4B-8E65-41EBBA0867EE}" destId="{C121015F-F3FA-4570-8B1E-7BB590B1E062}" srcOrd="0" destOrd="0" presId="urn:microsoft.com/office/officeart/2005/8/layout/vList2"/>
    <dgm:cxn modelId="{44E230BB-0B67-4EA1-A8B8-3865B54457E3}" type="presParOf" srcId="{54A45AC8-ED0A-4E4B-8E65-41EBBA0867EE}" destId="{C3F145DF-D2B2-4A07-8F68-158299B4AD8F}" srcOrd="1" destOrd="0" presId="urn:microsoft.com/office/officeart/2005/8/layout/vList2"/>
    <dgm:cxn modelId="{DFE42E13-963E-4EC3-817F-E3E292926038}" type="presParOf" srcId="{54A45AC8-ED0A-4E4B-8E65-41EBBA0867EE}" destId="{598BD574-07A0-4E20-A502-04509CA80ECC}" srcOrd="2" destOrd="0" presId="urn:microsoft.com/office/officeart/2005/8/layout/vList2"/>
    <dgm:cxn modelId="{B870F4D6-EFC9-4AC9-9576-B64535B0FC7F}" type="presParOf" srcId="{54A45AC8-ED0A-4E4B-8E65-41EBBA0867EE}" destId="{1CB53AA0-D5DD-4A90-8F38-9271CC8E9B08}" srcOrd="3" destOrd="0" presId="urn:microsoft.com/office/officeart/2005/8/layout/vList2"/>
    <dgm:cxn modelId="{4F7E2486-997D-423B-AABB-B0818241A0B5}" type="presParOf" srcId="{54A45AC8-ED0A-4E4B-8E65-41EBBA0867EE}" destId="{E7B75663-516C-40C7-8F8F-61F20CB866D2}" srcOrd="4" destOrd="0" presId="urn:microsoft.com/office/officeart/2005/8/layout/vList2"/>
    <dgm:cxn modelId="{00E6471E-C6C1-4D51-A033-D02A541F95BD}" type="presParOf" srcId="{54A45AC8-ED0A-4E4B-8E65-41EBBA0867EE}" destId="{B94E20C8-A2EB-41EC-A749-A54BAF7295F8}" srcOrd="5" destOrd="0" presId="urn:microsoft.com/office/officeart/2005/8/layout/vList2"/>
    <dgm:cxn modelId="{EC1B1443-EA26-47D6-A4A3-6B809E88CB44}" type="presParOf" srcId="{54A45AC8-ED0A-4E4B-8E65-41EBBA0867EE}" destId="{4E17ACDC-876A-4324-A727-F299A5BC68B2}" srcOrd="6" destOrd="0" presId="urn:microsoft.com/office/officeart/2005/8/layout/vList2"/>
    <dgm:cxn modelId="{9502771E-315E-45FC-A868-30C98CBC2611}" type="presParOf" srcId="{54A45AC8-ED0A-4E4B-8E65-41EBBA0867EE}" destId="{7A3560F0-8B70-41CB-AC6F-39F57AD27E19}" srcOrd="7" destOrd="0" presId="urn:microsoft.com/office/officeart/2005/8/layout/vList2"/>
    <dgm:cxn modelId="{0F5FAC74-147F-4753-A04C-C8B26DDA1C0E}" type="presParOf" srcId="{54A45AC8-ED0A-4E4B-8E65-41EBBA0867EE}" destId="{67148849-9157-4F6E-B527-2A44A648039A}" srcOrd="8" destOrd="0" presId="urn:microsoft.com/office/officeart/2005/8/layout/vList2"/>
    <dgm:cxn modelId="{8F9AAE05-061C-4B17-A0B3-BB2EDAE9F82B}" type="presParOf" srcId="{54A45AC8-ED0A-4E4B-8E65-41EBBA0867EE}" destId="{04AB0354-A96B-4751-947D-C06FF82EEB08}" srcOrd="9" destOrd="0" presId="urn:microsoft.com/office/officeart/2005/8/layout/vList2"/>
    <dgm:cxn modelId="{5045E42F-6F92-4D61-92BB-B24A610BA110}" type="presParOf" srcId="{54A45AC8-ED0A-4E4B-8E65-41EBBA0867EE}" destId="{096B0C7E-4C2F-4D2F-B044-FF599B0F55F3}"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A346E-C91D-4D42-AD71-1B6B4F69E4FD}">
      <dsp:nvSpPr>
        <dsp:cNvPr id="0" name=""/>
        <dsp:cNvSpPr/>
      </dsp:nvSpPr>
      <dsp:spPr>
        <a:xfrm>
          <a:off x="0" y="866029"/>
          <a:ext cx="6666833" cy="56511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latin typeface="Aptos Display" panose="020F0302020204030204"/>
            </a:rPr>
            <a:t> </a:t>
          </a:r>
          <a:r>
            <a:rPr lang="en-US" sz="2300" kern="1200"/>
            <a:t>Moving Average Convergence Divergence (MACD)</a:t>
          </a:r>
        </a:p>
      </dsp:txBody>
      <dsp:txXfrm>
        <a:off x="27586" y="893615"/>
        <a:ext cx="6611661" cy="509938"/>
      </dsp:txXfrm>
    </dsp:sp>
    <dsp:sp modelId="{33A5312D-2C76-47CC-B63E-2B6073FE97EA}">
      <dsp:nvSpPr>
        <dsp:cNvPr id="0" name=""/>
        <dsp:cNvSpPr/>
      </dsp:nvSpPr>
      <dsp:spPr>
        <a:xfrm>
          <a:off x="0" y="1497379"/>
          <a:ext cx="6666833" cy="565110"/>
        </a:xfrm>
        <a:prstGeom prst="roundRect">
          <a:avLst/>
        </a:prstGeom>
        <a:gradFill rotWithShape="0">
          <a:gsLst>
            <a:gs pos="0">
              <a:schemeClr val="accent5">
                <a:hueOff val="-2430430"/>
                <a:satOff val="-165"/>
                <a:lumOff val="392"/>
                <a:alphaOff val="0"/>
                <a:satMod val="103000"/>
                <a:lumMod val="102000"/>
                <a:tint val="94000"/>
              </a:schemeClr>
            </a:gs>
            <a:gs pos="50000">
              <a:schemeClr val="accent5">
                <a:hueOff val="-2430430"/>
                <a:satOff val="-165"/>
                <a:lumOff val="392"/>
                <a:alphaOff val="0"/>
                <a:satMod val="110000"/>
                <a:lumMod val="100000"/>
                <a:shade val="100000"/>
              </a:schemeClr>
            </a:gs>
            <a:gs pos="100000">
              <a:schemeClr val="accent5">
                <a:hueOff val="-2430430"/>
                <a:satOff val="-165"/>
                <a:lumOff val="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Average Directional Movement Index (ADX)</a:t>
          </a:r>
        </a:p>
      </dsp:txBody>
      <dsp:txXfrm>
        <a:off x="27586" y="1524965"/>
        <a:ext cx="6611661" cy="509938"/>
      </dsp:txXfrm>
    </dsp:sp>
    <dsp:sp modelId="{E2FE766D-6927-478A-AE69-DFBBF2ED9150}">
      <dsp:nvSpPr>
        <dsp:cNvPr id="0" name=""/>
        <dsp:cNvSpPr/>
      </dsp:nvSpPr>
      <dsp:spPr>
        <a:xfrm>
          <a:off x="0" y="2128729"/>
          <a:ext cx="6666833" cy="565110"/>
        </a:xfrm>
        <a:prstGeom prst="roundRect">
          <a:avLst/>
        </a:prstGeom>
        <a:gradFill rotWithShape="0">
          <a:gsLst>
            <a:gs pos="0">
              <a:schemeClr val="accent5">
                <a:hueOff val="-4860860"/>
                <a:satOff val="-330"/>
                <a:lumOff val="784"/>
                <a:alphaOff val="0"/>
                <a:satMod val="103000"/>
                <a:lumMod val="102000"/>
                <a:tint val="94000"/>
              </a:schemeClr>
            </a:gs>
            <a:gs pos="50000">
              <a:schemeClr val="accent5">
                <a:hueOff val="-4860860"/>
                <a:satOff val="-330"/>
                <a:lumOff val="784"/>
                <a:alphaOff val="0"/>
                <a:satMod val="110000"/>
                <a:lumMod val="100000"/>
                <a:shade val="100000"/>
              </a:schemeClr>
            </a:gs>
            <a:gs pos="100000">
              <a:schemeClr val="accent5">
                <a:hueOff val="-4860860"/>
                <a:satOff val="-330"/>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Trix (TRIX)</a:t>
          </a:r>
        </a:p>
      </dsp:txBody>
      <dsp:txXfrm>
        <a:off x="27586" y="2156315"/>
        <a:ext cx="6611661" cy="509938"/>
      </dsp:txXfrm>
    </dsp:sp>
    <dsp:sp modelId="{243DA2F9-56BC-44ED-9411-9803620FC620}">
      <dsp:nvSpPr>
        <dsp:cNvPr id="0" name=""/>
        <dsp:cNvSpPr/>
      </dsp:nvSpPr>
      <dsp:spPr>
        <a:xfrm>
          <a:off x="0" y="2760080"/>
          <a:ext cx="6666833" cy="565110"/>
        </a:xfrm>
        <a:prstGeom prst="roundRect">
          <a:avLst/>
        </a:prstGeom>
        <a:gradFill rotWithShape="0">
          <a:gsLst>
            <a:gs pos="0">
              <a:schemeClr val="accent5">
                <a:hueOff val="-7291290"/>
                <a:satOff val="-496"/>
                <a:lumOff val="1177"/>
                <a:alphaOff val="0"/>
                <a:satMod val="103000"/>
                <a:lumMod val="102000"/>
                <a:tint val="94000"/>
              </a:schemeClr>
            </a:gs>
            <a:gs pos="50000">
              <a:schemeClr val="accent5">
                <a:hueOff val="-7291290"/>
                <a:satOff val="-496"/>
                <a:lumOff val="1177"/>
                <a:alphaOff val="0"/>
                <a:satMod val="110000"/>
                <a:lumMod val="100000"/>
                <a:shade val="100000"/>
              </a:schemeClr>
            </a:gs>
            <a:gs pos="100000">
              <a:schemeClr val="accent5">
                <a:hueOff val="-7291290"/>
                <a:satOff val="-496"/>
                <a:lumOff val="1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Mass Index (MI)</a:t>
          </a:r>
        </a:p>
      </dsp:txBody>
      <dsp:txXfrm>
        <a:off x="27586" y="2787666"/>
        <a:ext cx="6611661" cy="509938"/>
      </dsp:txXfrm>
    </dsp:sp>
    <dsp:sp modelId="{CFF80A2B-1F4C-4B7C-BAA7-647699103D57}">
      <dsp:nvSpPr>
        <dsp:cNvPr id="0" name=""/>
        <dsp:cNvSpPr/>
      </dsp:nvSpPr>
      <dsp:spPr>
        <a:xfrm>
          <a:off x="0" y="3391430"/>
          <a:ext cx="6666833" cy="565110"/>
        </a:xfrm>
        <a:prstGeom prst="roundRect">
          <a:avLst/>
        </a:prstGeom>
        <a:gradFill rotWithShape="0">
          <a:gsLst>
            <a:gs pos="0">
              <a:schemeClr val="accent5">
                <a:hueOff val="-9721720"/>
                <a:satOff val="-661"/>
                <a:lumOff val="1569"/>
                <a:alphaOff val="0"/>
                <a:satMod val="103000"/>
                <a:lumMod val="102000"/>
                <a:tint val="94000"/>
              </a:schemeClr>
            </a:gs>
            <a:gs pos="50000">
              <a:schemeClr val="accent5">
                <a:hueOff val="-9721720"/>
                <a:satOff val="-661"/>
                <a:lumOff val="1569"/>
                <a:alphaOff val="0"/>
                <a:satMod val="110000"/>
                <a:lumMod val="100000"/>
                <a:shade val="100000"/>
              </a:schemeClr>
            </a:gs>
            <a:gs pos="100000">
              <a:schemeClr val="accent5">
                <a:hueOff val="-9721720"/>
                <a:satOff val="-66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Detrended Price Oscillator (DPO)</a:t>
          </a:r>
        </a:p>
      </dsp:txBody>
      <dsp:txXfrm>
        <a:off x="27586" y="3419016"/>
        <a:ext cx="6611661" cy="509938"/>
      </dsp:txXfrm>
    </dsp:sp>
    <dsp:sp modelId="{81B42C60-BCD7-4D5B-AE91-F7E7243E0C19}">
      <dsp:nvSpPr>
        <dsp:cNvPr id="0" name=""/>
        <dsp:cNvSpPr/>
      </dsp:nvSpPr>
      <dsp:spPr>
        <a:xfrm>
          <a:off x="0" y="4022780"/>
          <a:ext cx="6666833" cy="56511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Schaff Trend Cycle (STC)</a:t>
          </a:r>
        </a:p>
      </dsp:txBody>
      <dsp:txXfrm>
        <a:off x="27586" y="4050366"/>
        <a:ext cx="6611661" cy="509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1015F-F3FA-4570-8B1E-7BB590B1E062}">
      <dsp:nvSpPr>
        <dsp:cNvPr id="0" name=""/>
        <dsp:cNvSpPr/>
      </dsp:nvSpPr>
      <dsp:spPr>
        <a:xfrm>
          <a:off x="0" y="15583"/>
          <a:ext cx="5444382" cy="5405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Relative Strength Index (RSI)</a:t>
          </a:r>
        </a:p>
      </dsp:txBody>
      <dsp:txXfrm>
        <a:off x="26387" y="41970"/>
        <a:ext cx="5391608" cy="487766"/>
      </dsp:txXfrm>
    </dsp:sp>
    <dsp:sp modelId="{598BD574-07A0-4E20-A502-04509CA80ECC}">
      <dsp:nvSpPr>
        <dsp:cNvPr id="0" name=""/>
        <dsp:cNvSpPr/>
      </dsp:nvSpPr>
      <dsp:spPr>
        <a:xfrm>
          <a:off x="0" y="619483"/>
          <a:ext cx="5444382" cy="540540"/>
        </a:xfrm>
        <a:prstGeom prst="roundRect">
          <a:avLst/>
        </a:prstGeom>
        <a:gradFill rotWithShape="0">
          <a:gsLst>
            <a:gs pos="0">
              <a:schemeClr val="accent5">
                <a:hueOff val="-2430430"/>
                <a:satOff val="-165"/>
                <a:lumOff val="392"/>
                <a:alphaOff val="0"/>
                <a:satMod val="103000"/>
                <a:lumMod val="102000"/>
                <a:tint val="94000"/>
              </a:schemeClr>
            </a:gs>
            <a:gs pos="50000">
              <a:schemeClr val="accent5">
                <a:hueOff val="-2430430"/>
                <a:satOff val="-165"/>
                <a:lumOff val="392"/>
                <a:alphaOff val="0"/>
                <a:satMod val="110000"/>
                <a:lumMod val="100000"/>
                <a:shade val="100000"/>
              </a:schemeClr>
            </a:gs>
            <a:gs pos="100000">
              <a:schemeClr val="accent5">
                <a:hueOff val="-2430430"/>
                <a:satOff val="-165"/>
                <a:lumOff val="3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True strength index (TSI)</a:t>
          </a:r>
        </a:p>
      </dsp:txBody>
      <dsp:txXfrm>
        <a:off x="26387" y="645870"/>
        <a:ext cx="5391608" cy="487766"/>
      </dsp:txXfrm>
    </dsp:sp>
    <dsp:sp modelId="{E7B75663-516C-40C7-8F8F-61F20CB866D2}">
      <dsp:nvSpPr>
        <dsp:cNvPr id="0" name=""/>
        <dsp:cNvSpPr/>
      </dsp:nvSpPr>
      <dsp:spPr>
        <a:xfrm>
          <a:off x="0" y="1223383"/>
          <a:ext cx="5444382" cy="540540"/>
        </a:xfrm>
        <a:prstGeom prst="roundRect">
          <a:avLst/>
        </a:prstGeom>
        <a:gradFill rotWithShape="0">
          <a:gsLst>
            <a:gs pos="0">
              <a:schemeClr val="accent5">
                <a:hueOff val="-4860860"/>
                <a:satOff val="-330"/>
                <a:lumOff val="784"/>
                <a:alphaOff val="0"/>
                <a:satMod val="103000"/>
                <a:lumMod val="102000"/>
                <a:tint val="94000"/>
              </a:schemeClr>
            </a:gs>
            <a:gs pos="50000">
              <a:schemeClr val="accent5">
                <a:hueOff val="-4860860"/>
                <a:satOff val="-330"/>
                <a:lumOff val="784"/>
                <a:alphaOff val="0"/>
                <a:satMod val="110000"/>
                <a:lumMod val="100000"/>
                <a:shade val="100000"/>
              </a:schemeClr>
            </a:gs>
            <a:gs pos="100000">
              <a:schemeClr val="accent5">
                <a:hueOff val="-4860860"/>
                <a:satOff val="-330"/>
                <a:lumOff val="7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Ultimate Oscillator (UO)</a:t>
          </a:r>
        </a:p>
      </dsp:txBody>
      <dsp:txXfrm>
        <a:off x="26387" y="1249770"/>
        <a:ext cx="5391608" cy="487766"/>
      </dsp:txXfrm>
    </dsp:sp>
    <dsp:sp modelId="{4E17ACDC-876A-4324-A727-F299A5BC68B2}">
      <dsp:nvSpPr>
        <dsp:cNvPr id="0" name=""/>
        <dsp:cNvSpPr/>
      </dsp:nvSpPr>
      <dsp:spPr>
        <a:xfrm>
          <a:off x="0" y="1827283"/>
          <a:ext cx="5444382" cy="540540"/>
        </a:xfrm>
        <a:prstGeom prst="roundRect">
          <a:avLst/>
        </a:prstGeom>
        <a:gradFill rotWithShape="0">
          <a:gsLst>
            <a:gs pos="0">
              <a:schemeClr val="accent5">
                <a:hueOff val="-7291290"/>
                <a:satOff val="-496"/>
                <a:lumOff val="1177"/>
                <a:alphaOff val="0"/>
                <a:satMod val="103000"/>
                <a:lumMod val="102000"/>
                <a:tint val="94000"/>
              </a:schemeClr>
            </a:gs>
            <a:gs pos="50000">
              <a:schemeClr val="accent5">
                <a:hueOff val="-7291290"/>
                <a:satOff val="-496"/>
                <a:lumOff val="1177"/>
                <a:alphaOff val="0"/>
                <a:satMod val="110000"/>
                <a:lumMod val="100000"/>
                <a:shade val="100000"/>
              </a:schemeClr>
            </a:gs>
            <a:gs pos="100000">
              <a:schemeClr val="accent5">
                <a:hueOff val="-7291290"/>
                <a:satOff val="-496"/>
                <a:lumOff val="117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Awesome Oscillator (AO)</a:t>
          </a:r>
        </a:p>
      </dsp:txBody>
      <dsp:txXfrm>
        <a:off x="26387" y="1853670"/>
        <a:ext cx="5391608" cy="487766"/>
      </dsp:txXfrm>
    </dsp:sp>
    <dsp:sp modelId="{67148849-9157-4F6E-B527-2A44A648039A}">
      <dsp:nvSpPr>
        <dsp:cNvPr id="0" name=""/>
        <dsp:cNvSpPr/>
      </dsp:nvSpPr>
      <dsp:spPr>
        <a:xfrm>
          <a:off x="0" y="2431183"/>
          <a:ext cx="5444382" cy="540540"/>
        </a:xfrm>
        <a:prstGeom prst="roundRect">
          <a:avLst/>
        </a:prstGeom>
        <a:gradFill rotWithShape="0">
          <a:gsLst>
            <a:gs pos="0">
              <a:schemeClr val="accent5">
                <a:hueOff val="-9721720"/>
                <a:satOff val="-661"/>
                <a:lumOff val="1569"/>
                <a:alphaOff val="0"/>
                <a:satMod val="103000"/>
                <a:lumMod val="102000"/>
                <a:tint val="94000"/>
              </a:schemeClr>
            </a:gs>
            <a:gs pos="50000">
              <a:schemeClr val="accent5">
                <a:hueOff val="-9721720"/>
                <a:satOff val="-661"/>
                <a:lumOff val="1569"/>
                <a:alphaOff val="0"/>
                <a:satMod val="110000"/>
                <a:lumMod val="100000"/>
                <a:shade val="100000"/>
              </a:schemeClr>
            </a:gs>
            <a:gs pos="100000">
              <a:schemeClr val="accent5">
                <a:hueOff val="-9721720"/>
                <a:satOff val="-661"/>
                <a:lumOff val="156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Percentage Price Oscillator (PPO)</a:t>
          </a:r>
        </a:p>
      </dsp:txBody>
      <dsp:txXfrm>
        <a:off x="26387" y="2457570"/>
        <a:ext cx="5391608" cy="487766"/>
      </dsp:txXfrm>
    </dsp:sp>
    <dsp:sp modelId="{096B0C7E-4C2F-4D2F-B044-FF599B0F55F3}">
      <dsp:nvSpPr>
        <dsp:cNvPr id="0" name=""/>
        <dsp:cNvSpPr/>
      </dsp:nvSpPr>
      <dsp:spPr>
        <a:xfrm>
          <a:off x="0" y="3035083"/>
          <a:ext cx="5444382" cy="54054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Percentage Volume Oscillator (PVO)</a:t>
          </a:r>
        </a:p>
      </dsp:txBody>
      <dsp:txXfrm>
        <a:off x="26387" y="3061470"/>
        <a:ext cx="5391608" cy="4877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Market Bar Graph">
            <a:extLst>
              <a:ext uri="{FF2B5EF4-FFF2-40B4-BE49-F238E27FC236}">
                <a16:creationId xmlns:a16="http://schemas.microsoft.com/office/drawing/2014/main" id="{00B0AED4-32DC-4AB5-D376-BB8968D0287B}"/>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Algorithmic Trading Strategy for BTC-USD Market</a:t>
            </a:r>
            <a:br>
              <a:rPr lang="en-US" sz="5200">
                <a:solidFill>
                  <a:srgbClr val="FFFFFF"/>
                </a:solidFill>
              </a:rPr>
            </a:br>
            <a:r>
              <a:rPr lang="en-US" sz="5200">
                <a:solidFill>
                  <a:srgbClr val="FFFFFF"/>
                </a:solidFill>
              </a:rPr>
              <a:t>Zelta Labs (Mid-Prep)</a:t>
            </a: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81928F-B749-E5B0-E9F9-8E3075880F72}"/>
              </a:ext>
            </a:extLst>
          </p:cNvPr>
          <p:cNvSpPr>
            <a:spLocks noGrp="1"/>
          </p:cNvSpPr>
          <p:nvPr>
            <p:ph type="title"/>
          </p:nvPr>
        </p:nvSpPr>
        <p:spPr>
          <a:xfrm>
            <a:off x="761803" y="350196"/>
            <a:ext cx="4646904" cy="1624520"/>
          </a:xfrm>
        </p:spPr>
        <p:txBody>
          <a:bodyPr anchor="ctr">
            <a:normAutofit/>
          </a:bodyPr>
          <a:lstStyle/>
          <a:p>
            <a:r>
              <a:rPr lang="en-US" sz="4000"/>
              <a:t>Momentum Indicator</a:t>
            </a:r>
          </a:p>
        </p:txBody>
      </p:sp>
      <p:sp>
        <p:nvSpPr>
          <p:cNvPr id="3" name="Content Placeholder 2">
            <a:extLst>
              <a:ext uri="{FF2B5EF4-FFF2-40B4-BE49-F238E27FC236}">
                <a16:creationId xmlns:a16="http://schemas.microsoft.com/office/drawing/2014/main" id="{DC9BF98A-78A7-76FE-ED65-B04CD896AA22}"/>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0" indent="0">
              <a:buNone/>
            </a:pPr>
            <a:r>
              <a:rPr lang="en-US" sz="2000"/>
              <a:t>These indicators help us understand if a trend is gaining or losing strength hinting towards overbought or oversold conditions.</a:t>
            </a:r>
          </a:p>
          <a:p>
            <a:pPr marL="0" indent="0">
              <a:buNone/>
            </a:pPr>
            <a:r>
              <a:rPr lang="en-US" sz="2000" b="1"/>
              <a:t>Advantages: </a:t>
            </a:r>
          </a:p>
          <a:p>
            <a:pPr marL="514350" indent="-514350">
              <a:buAutoNum type="arabicPeriod"/>
            </a:pPr>
            <a:r>
              <a:rPr lang="en-US" sz="2000">
                <a:ea typeface="+mn-lt"/>
                <a:cs typeface="+mn-lt"/>
              </a:rPr>
              <a:t>Detects Early Trend Reversals</a:t>
            </a:r>
            <a:endParaRPr lang="en-US" sz="2000" b="1"/>
          </a:p>
          <a:p>
            <a:pPr marL="514350" indent="-514350">
              <a:buAutoNum type="arabicPeriod"/>
            </a:pPr>
            <a:r>
              <a:rPr lang="en-US" sz="2000">
                <a:ea typeface="+mn-lt"/>
                <a:cs typeface="+mn-lt"/>
              </a:rPr>
              <a:t>Overbought/Oversold Signals</a:t>
            </a:r>
            <a:endParaRPr lang="en-US" sz="2000"/>
          </a:p>
          <a:p>
            <a:pPr marL="0" indent="0">
              <a:buNone/>
            </a:pPr>
            <a:r>
              <a:rPr lang="en-US" sz="2000" b="1"/>
              <a:t>Disadvantages:</a:t>
            </a:r>
          </a:p>
          <a:p>
            <a:pPr marL="0" indent="0">
              <a:buNone/>
            </a:pPr>
            <a:r>
              <a:rPr lang="en-US" sz="2000"/>
              <a:t>1.</a:t>
            </a:r>
            <a:r>
              <a:rPr lang="en-US" sz="2000" b="1"/>
              <a:t> </a:t>
            </a:r>
            <a:r>
              <a:rPr lang="en-US" sz="2000">
                <a:ea typeface="+mn-lt"/>
                <a:cs typeface="+mn-lt"/>
              </a:rPr>
              <a:t>False Signals in Volatile Conditions</a:t>
            </a:r>
          </a:p>
          <a:p>
            <a:pPr marL="0" indent="0">
              <a:buNone/>
            </a:pPr>
            <a:r>
              <a:rPr lang="en-US" sz="2000">
                <a:ea typeface="+mn-lt"/>
                <a:cs typeface="+mn-lt"/>
              </a:rPr>
              <a:t>2</a:t>
            </a:r>
            <a:r>
              <a:rPr lang="en-US" sz="2000"/>
              <a:t>. </a:t>
            </a:r>
            <a:r>
              <a:rPr lang="en-US" sz="2000">
                <a:ea typeface="+mn-lt"/>
                <a:cs typeface="+mn-lt"/>
              </a:rPr>
              <a:t>Limited in Sideways Markets</a:t>
            </a:r>
            <a:endParaRPr lang="en-US" sz="2000"/>
          </a:p>
          <a:p>
            <a:pPr marL="0" indent="0">
              <a:buNone/>
            </a:pPr>
            <a:endParaRPr lang="en-US" sz="2000" b="1"/>
          </a:p>
        </p:txBody>
      </p:sp>
      <p:pic>
        <p:nvPicPr>
          <p:cNvPr id="5" name="Picture 4" descr="Graph">
            <a:extLst>
              <a:ext uri="{FF2B5EF4-FFF2-40B4-BE49-F238E27FC236}">
                <a16:creationId xmlns:a16="http://schemas.microsoft.com/office/drawing/2014/main" id="{B3BC2B96-B32D-0944-B0E1-308E62DF2E05}"/>
              </a:ext>
            </a:extLst>
          </p:cNvPr>
          <p:cNvPicPr>
            <a:picLocks noChangeAspect="1"/>
          </p:cNvPicPr>
          <p:nvPr/>
        </p:nvPicPr>
        <p:blipFill>
          <a:blip r:embed="rId2"/>
          <a:srcRect l="20936" r="23448" b="3"/>
          <a:stretch/>
        </p:blipFill>
        <p:spPr>
          <a:xfrm>
            <a:off x="6096000" y="1"/>
            <a:ext cx="6102825" cy="6858000"/>
          </a:xfrm>
          <a:prstGeom prst="rect">
            <a:avLst/>
          </a:prstGeom>
        </p:spPr>
      </p:pic>
    </p:spTree>
    <p:extLst>
      <p:ext uri="{BB962C8B-B14F-4D97-AF65-F5344CB8AC3E}">
        <p14:creationId xmlns:p14="http://schemas.microsoft.com/office/powerpoint/2010/main" val="3486350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CAF5-5FAE-6E77-EA4C-53E7CBF22501}"/>
              </a:ext>
            </a:extLst>
          </p:cNvPr>
          <p:cNvSpPr>
            <a:spLocks noGrp="1"/>
          </p:cNvSpPr>
          <p:nvPr>
            <p:ph type="title"/>
          </p:nvPr>
        </p:nvSpPr>
        <p:spPr/>
        <p:txBody>
          <a:bodyPr/>
          <a:lstStyle/>
          <a:p>
            <a:r>
              <a:rPr lang="en-US"/>
              <a:t>Relative Strength Index</a:t>
            </a:r>
          </a:p>
        </p:txBody>
      </p:sp>
      <p:pic>
        <p:nvPicPr>
          <p:cNvPr id="4" name="Content Placeholder 3" descr="A graph of stock market&#10;&#10;Description automatically generated">
            <a:extLst>
              <a:ext uri="{FF2B5EF4-FFF2-40B4-BE49-F238E27FC236}">
                <a16:creationId xmlns:a16="http://schemas.microsoft.com/office/drawing/2014/main" id="{CAEECA64-1AA8-599E-4B4C-443ADF82D0AA}"/>
              </a:ext>
            </a:extLst>
          </p:cNvPr>
          <p:cNvPicPr>
            <a:picLocks noGrp="1" noChangeAspect="1"/>
          </p:cNvPicPr>
          <p:nvPr>
            <p:ph idx="1"/>
          </p:nvPr>
        </p:nvPicPr>
        <p:blipFill>
          <a:blip r:embed="rId2"/>
          <a:stretch>
            <a:fillRect/>
          </a:stretch>
        </p:blipFill>
        <p:spPr>
          <a:xfrm>
            <a:off x="2438400" y="1858169"/>
            <a:ext cx="7315200" cy="3714750"/>
          </a:xfrm>
        </p:spPr>
      </p:pic>
    </p:spTree>
    <p:extLst>
      <p:ext uri="{BB962C8B-B14F-4D97-AF65-F5344CB8AC3E}">
        <p14:creationId xmlns:p14="http://schemas.microsoft.com/office/powerpoint/2010/main" val="4143485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26910-7CCC-CF98-0EFD-45546DDA11AE}"/>
              </a:ext>
            </a:extLst>
          </p:cNvPr>
          <p:cNvSpPr>
            <a:spLocks noGrp="1"/>
          </p:cNvSpPr>
          <p:nvPr>
            <p:ph type="title"/>
          </p:nvPr>
        </p:nvSpPr>
        <p:spPr/>
        <p:txBody>
          <a:bodyPr/>
          <a:lstStyle/>
          <a:p>
            <a:r>
              <a:rPr lang="en-US"/>
              <a:t>Momentum Indicators Heat Map</a:t>
            </a:r>
          </a:p>
        </p:txBody>
      </p:sp>
      <p:pic>
        <p:nvPicPr>
          <p:cNvPr id="4" name="Content Placeholder 3">
            <a:extLst>
              <a:ext uri="{FF2B5EF4-FFF2-40B4-BE49-F238E27FC236}">
                <a16:creationId xmlns:a16="http://schemas.microsoft.com/office/drawing/2014/main" id="{F7E0666D-458A-5F7A-73F8-93F3A5835121}"/>
              </a:ext>
            </a:extLst>
          </p:cNvPr>
          <p:cNvPicPr>
            <a:picLocks noGrp="1" noChangeAspect="1"/>
          </p:cNvPicPr>
          <p:nvPr>
            <p:ph idx="1"/>
          </p:nvPr>
        </p:nvPicPr>
        <p:blipFill>
          <a:blip r:embed="rId2"/>
          <a:stretch>
            <a:fillRect/>
          </a:stretch>
        </p:blipFill>
        <p:spPr>
          <a:xfrm>
            <a:off x="2825440" y="1886744"/>
            <a:ext cx="6550645" cy="4114800"/>
          </a:xfrm>
        </p:spPr>
      </p:pic>
    </p:spTree>
    <p:extLst>
      <p:ext uri="{BB962C8B-B14F-4D97-AF65-F5344CB8AC3E}">
        <p14:creationId xmlns:p14="http://schemas.microsoft.com/office/powerpoint/2010/main" val="37064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2DC4F-629B-0598-CA53-E448749E255E}"/>
              </a:ext>
            </a:extLst>
          </p:cNvPr>
          <p:cNvSpPr>
            <a:spLocks noGrp="1"/>
          </p:cNvSpPr>
          <p:nvPr>
            <p:ph type="title"/>
          </p:nvPr>
        </p:nvSpPr>
        <p:spPr>
          <a:xfrm>
            <a:off x="5868557" y="1138036"/>
            <a:ext cx="5444382" cy="1402470"/>
          </a:xfrm>
        </p:spPr>
        <p:txBody>
          <a:bodyPr anchor="t">
            <a:normAutofit/>
          </a:bodyPr>
          <a:lstStyle/>
          <a:p>
            <a:r>
              <a:rPr lang="en-US" sz="3200"/>
              <a:t>Momentum Shortlisted Indicators</a:t>
            </a:r>
          </a:p>
        </p:txBody>
      </p:sp>
      <p:pic>
        <p:nvPicPr>
          <p:cNvPr id="13" name="Picture 12" descr="Graphs and plots layered on a blue digital screen">
            <a:extLst>
              <a:ext uri="{FF2B5EF4-FFF2-40B4-BE49-F238E27FC236}">
                <a16:creationId xmlns:a16="http://schemas.microsoft.com/office/drawing/2014/main" id="{DA2FAD15-9F0D-CA5C-67BD-9175FFC07C82}"/>
              </a:ext>
            </a:extLst>
          </p:cNvPr>
          <p:cNvPicPr>
            <a:picLocks noChangeAspect="1"/>
          </p:cNvPicPr>
          <p:nvPr/>
        </p:nvPicPr>
        <p:blipFill>
          <a:blip r:embed="rId2"/>
          <a:srcRect l="20420" r="23246"/>
          <a:stretch/>
        </p:blipFill>
        <p:spPr>
          <a:xfrm>
            <a:off x="-1" y="10"/>
            <a:ext cx="5151179" cy="6857990"/>
          </a:xfrm>
          <a:prstGeom prst="rect">
            <a:avLst/>
          </a:prstGeom>
        </p:spPr>
      </p:pic>
      <p:cxnSp>
        <p:nvCxnSpPr>
          <p:cNvPr id="17" name="Straight Connector 1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5" name="Content Placeholder 2">
            <a:extLst>
              <a:ext uri="{FF2B5EF4-FFF2-40B4-BE49-F238E27FC236}">
                <a16:creationId xmlns:a16="http://schemas.microsoft.com/office/drawing/2014/main" id="{7E0A0632-D021-DE5B-87C4-EC756F3D9410}"/>
              </a:ext>
            </a:extLst>
          </p:cNvPr>
          <p:cNvGraphicFramePr>
            <a:graphicFrameLocks noGrp="1"/>
          </p:cNvGraphicFramePr>
          <p:nvPr>
            <p:ph idx="1"/>
            <p:extLst>
              <p:ext uri="{D42A27DB-BD31-4B8C-83A1-F6EECF244321}">
                <p14:modId xmlns:p14="http://schemas.microsoft.com/office/powerpoint/2010/main" val="4121298912"/>
              </p:ext>
            </p:extLst>
          </p:nvPr>
        </p:nvGraphicFramePr>
        <p:xfrm>
          <a:off x="5868557" y="2551176"/>
          <a:ext cx="5444382" cy="3591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79645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Orange and blue numbers and graphs">
            <a:extLst>
              <a:ext uri="{FF2B5EF4-FFF2-40B4-BE49-F238E27FC236}">
                <a16:creationId xmlns:a16="http://schemas.microsoft.com/office/drawing/2014/main" id="{79645E0D-F28C-0D61-F9EF-E070A9E6AA5B}"/>
              </a:ext>
            </a:extLst>
          </p:cNvPr>
          <p:cNvPicPr>
            <a:picLocks noChangeAspect="1"/>
          </p:cNvPicPr>
          <p:nvPr/>
        </p:nvPicPr>
        <p:blipFill>
          <a:blip r:embed="rId2"/>
          <a:srcRect l="21477" r="24249" b="7"/>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90C0C-1881-54D2-866C-B9072F8B53C3}"/>
              </a:ext>
            </a:extLst>
          </p:cNvPr>
          <p:cNvSpPr>
            <a:spLocks noGrp="1"/>
          </p:cNvSpPr>
          <p:nvPr>
            <p:ph type="title"/>
          </p:nvPr>
        </p:nvSpPr>
        <p:spPr>
          <a:xfrm>
            <a:off x="761801" y="328512"/>
            <a:ext cx="4778387" cy="1628970"/>
          </a:xfrm>
        </p:spPr>
        <p:txBody>
          <a:bodyPr anchor="ctr">
            <a:normAutofit/>
          </a:bodyPr>
          <a:lstStyle/>
          <a:p>
            <a:r>
              <a:rPr lang="en-US" sz="4000"/>
              <a:t>Volume Following Indicators</a:t>
            </a:r>
          </a:p>
        </p:txBody>
      </p:sp>
      <p:sp>
        <p:nvSpPr>
          <p:cNvPr id="3" name="Content Placeholder 2">
            <a:extLst>
              <a:ext uri="{FF2B5EF4-FFF2-40B4-BE49-F238E27FC236}">
                <a16:creationId xmlns:a16="http://schemas.microsoft.com/office/drawing/2014/main" id="{11B9B686-F6E2-8324-2DF4-C9F70B35AC72}"/>
              </a:ext>
            </a:extLst>
          </p:cNvPr>
          <p:cNvSpPr>
            <a:spLocks noGrp="1"/>
          </p:cNvSpPr>
          <p:nvPr>
            <p:ph idx="1"/>
          </p:nvPr>
        </p:nvSpPr>
        <p:spPr>
          <a:xfrm>
            <a:off x="761801" y="2448173"/>
            <a:ext cx="4659756" cy="3810893"/>
          </a:xfrm>
        </p:spPr>
        <p:txBody>
          <a:bodyPr vert="horz" lIns="91440" tIns="45720" rIns="91440" bIns="45720" rtlCol="0" anchor="ctr">
            <a:normAutofit/>
          </a:bodyPr>
          <a:lstStyle/>
          <a:p>
            <a:pPr marL="0" indent="0">
              <a:buNone/>
            </a:pPr>
            <a:r>
              <a:rPr lang="en-US" sz="1700"/>
              <a:t>These indicators measure the volume of trading happening on the asset over a certain period.</a:t>
            </a:r>
          </a:p>
          <a:p>
            <a:pPr marL="0" indent="0">
              <a:buNone/>
            </a:pPr>
            <a:r>
              <a:rPr lang="en-US" sz="1700" b="1"/>
              <a:t>Advantages:</a:t>
            </a:r>
          </a:p>
          <a:p>
            <a:pPr marL="514350" indent="-514350">
              <a:buAutoNum type="arabicPeriod"/>
            </a:pPr>
            <a:r>
              <a:rPr lang="en-US" sz="1700">
                <a:ea typeface="+mn-lt"/>
                <a:cs typeface="+mn-lt"/>
              </a:rPr>
              <a:t>Confirms Price Movements</a:t>
            </a:r>
          </a:p>
          <a:p>
            <a:pPr marL="514350" indent="-514350">
              <a:buAutoNum type="arabicPeriod"/>
            </a:pPr>
            <a:r>
              <a:rPr lang="en-US" sz="1700">
                <a:ea typeface="+mn-lt"/>
                <a:cs typeface="+mn-lt"/>
              </a:rPr>
              <a:t>Identifies Breakouts</a:t>
            </a:r>
          </a:p>
          <a:p>
            <a:pPr marL="0" indent="0">
              <a:buNone/>
            </a:pPr>
            <a:r>
              <a:rPr lang="en-US" sz="1700" b="1"/>
              <a:t>Disadvantages:</a:t>
            </a:r>
          </a:p>
          <a:p>
            <a:pPr marL="514350" indent="-514350">
              <a:buAutoNum type="arabicPeriod"/>
            </a:pPr>
            <a:r>
              <a:rPr lang="en-US" sz="1700"/>
              <a:t>Volume</a:t>
            </a:r>
            <a:r>
              <a:rPr lang="en-US" sz="1700">
                <a:ea typeface="+mn-lt"/>
                <a:cs typeface="+mn-lt"/>
              </a:rPr>
              <a:t> Spikes Can Signal Market Manipulation</a:t>
            </a:r>
          </a:p>
          <a:p>
            <a:pPr marL="514350" indent="-514350">
              <a:buAutoNum type="arabicPeriod"/>
            </a:pPr>
            <a:r>
              <a:rPr lang="en-US" sz="1700">
                <a:ea typeface="+mn-lt"/>
                <a:cs typeface="+mn-lt"/>
              </a:rPr>
              <a:t>Delayed Signals</a:t>
            </a:r>
            <a:endParaRPr lang="en-US" sz="1700"/>
          </a:p>
        </p:txBody>
      </p:sp>
    </p:spTree>
    <p:extLst>
      <p:ext uri="{BB962C8B-B14F-4D97-AF65-F5344CB8AC3E}">
        <p14:creationId xmlns:p14="http://schemas.microsoft.com/office/powerpoint/2010/main" val="838335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5062-7C53-5C75-CC9F-C78388B84495}"/>
              </a:ext>
            </a:extLst>
          </p:cNvPr>
          <p:cNvSpPr>
            <a:spLocks noGrp="1"/>
          </p:cNvSpPr>
          <p:nvPr>
            <p:ph type="title"/>
          </p:nvPr>
        </p:nvSpPr>
        <p:spPr/>
        <p:txBody>
          <a:bodyPr/>
          <a:lstStyle/>
          <a:p>
            <a:r>
              <a:rPr lang="en-US"/>
              <a:t>Money Flow Index Graph</a:t>
            </a:r>
          </a:p>
        </p:txBody>
      </p:sp>
      <p:pic>
        <p:nvPicPr>
          <p:cNvPr id="4" name="Content Placeholder 3">
            <a:extLst>
              <a:ext uri="{FF2B5EF4-FFF2-40B4-BE49-F238E27FC236}">
                <a16:creationId xmlns:a16="http://schemas.microsoft.com/office/drawing/2014/main" id="{52AEE5D5-E461-78AE-F8BB-8787E0FDA5B7}"/>
              </a:ext>
            </a:extLst>
          </p:cNvPr>
          <p:cNvPicPr>
            <a:picLocks noGrp="1" noChangeAspect="1"/>
          </p:cNvPicPr>
          <p:nvPr>
            <p:ph idx="1"/>
          </p:nvPr>
        </p:nvPicPr>
        <p:blipFill>
          <a:blip r:embed="rId2"/>
          <a:stretch>
            <a:fillRect/>
          </a:stretch>
        </p:blipFill>
        <p:spPr>
          <a:xfrm>
            <a:off x="1681976" y="1587402"/>
            <a:ext cx="8837341" cy="4409613"/>
          </a:xfrm>
        </p:spPr>
      </p:pic>
    </p:spTree>
    <p:extLst>
      <p:ext uri="{BB962C8B-B14F-4D97-AF65-F5344CB8AC3E}">
        <p14:creationId xmlns:p14="http://schemas.microsoft.com/office/powerpoint/2010/main" val="3294763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E1CA6-72E2-761C-218D-A9330DBA2EFE}"/>
              </a:ext>
            </a:extLst>
          </p:cNvPr>
          <p:cNvSpPr>
            <a:spLocks noGrp="1"/>
          </p:cNvSpPr>
          <p:nvPr>
            <p:ph type="title"/>
          </p:nvPr>
        </p:nvSpPr>
        <p:spPr/>
        <p:txBody>
          <a:bodyPr/>
          <a:lstStyle/>
          <a:p>
            <a:r>
              <a:rPr lang="en-US"/>
              <a:t>Volume Following Indicators Heat Map</a:t>
            </a:r>
          </a:p>
        </p:txBody>
      </p:sp>
      <p:pic>
        <p:nvPicPr>
          <p:cNvPr id="7" name="Content Placeholder 6" descr="A blue and white squares with different shades of blue&#10;&#10;Description automatically generated">
            <a:extLst>
              <a:ext uri="{FF2B5EF4-FFF2-40B4-BE49-F238E27FC236}">
                <a16:creationId xmlns:a16="http://schemas.microsoft.com/office/drawing/2014/main" id="{6A729863-D3FF-CC06-1AD1-0C7549E0AB30}"/>
              </a:ext>
            </a:extLst>
          </p:cNvPr>
          <p:cNvPicPr>
            <a:picLocks noGrp="1" noChangeAspect="1"/>
          </p:cNvPicPr>
          <p:nvPr>
            <p:ph idx="1"/>
          </p:nvPr>
        </p:nvPicPr>
        <p:blipFill>
          <a:blip r:embed="rId2"/>
          <a:stretch>
            <a:fillRect/>
          </a:stretch>
        </p:blipFill>
        <p:spPr>
          <a:xfrm>
            <a:off x="2976608" y="1955267"/>
            <a:ext cx="6250157" cy="4114800"/>
          </a:xfrm>
        </p:spPr>
      </p:pic>
    </p:spTree>
    <p:extLst>
      <p:ext uri="{BB962C8B-B14F-4D97-AF65-F5344CB8AC3E}">
        <p14:creationId xmlns:p14="http://schemas.microsoft.com/office/powerpoint/2010/main" val="3804557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A141-D0B5-EAE8-30AC-C930AA0892B6}"/>
              </a:ext>
            </a:extLst>
          </p:cNvPr>
          <p:cNvSpPr>
            <a:spLocks noGrp="1"/>
          </p:cNvSpPr>
          <p:nvPr>
            <p:ph type="title"/>
          </p:nvPr>
        </p:nvSpPr>
        <p:spPr>
          <a:xfrm>
            <a:off x="761840" y="1138265"/>
            <a:ext cx="4651204" cy="1401183"/>
          </a:xfrm>
        </p:spPr>
        <p:txBody>
          <a:bodyPr anchor="t">
            <a:normAutofit/>
          </a:bodyPr>
          <a:lstStyle/>
          <a:p>
            <a:r>
              <a:rPr lang="en-US" sz="3200"/>
              <a:t>Volume Following Shortlisted Indicators</a:t>
            </a:r>
          </a:p>
        </p:txBody>
      </p:sp>
      <p:cxnSp>
        <p:nvCxnSpPr>
          <p:cNvPr id="19" name="Straight Connector 18">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34E396-51A8-4ED9-6ED0-9020FBF121B1}"/>
              </a:ext>
            </a:extLst>
          </p:cNvPr>
          <p:cNvSpPr>
            <a:spLocks noGrp="1"/>
          </p:cNvSpPr>
          <p:nvPr>
            <p:ph idx="1"/>
          </p:nvPr>
        </p:nvSpPr>
        <p:spPr>
          <a:xfrm>
            <a:off x="761839" y="2551176"/>
            <a:ext cx="4651205" cy="3602935"/>
          </a:xfrm>
        </p:spPr>
        <p:txBody>
          <a:bodyPr vert="horz" lIns="91440" tIns="45720" rIns="91440" bIns="45720" rtlCol="0">
            <a:normAutofit/>
          </a:bodyPr>
          <a:lstStyle/>
          <a:p>
            <a:pPr marL="0" indent="0">
              <a:buNone/>
            </a:pPr>
            <a:endParaRPr lang="en-US" sz="2000" b="1"/>
          </a:p>
          <a:p>
            <a:endParaRPr lang="en-US" sz="2000"/>
          </a:p>
          <a:p>
            <a:r>
              <a:rPr lang="en-US" sz="2000">
                <a:ea typeface="+mn-lt"/>
                <a:cs typeface="+mn-lt"/>
              </a:rPr>
              <a:t>Money Flow Index (MFI)</a:t>
            </a:r>
            <a:endParaRPr lang="en-US" sz="2000"/>
          </a:p>
          <a:p>
            <a:r>
              <a:rPr lang="en-US" sz="2000">
                <a:ea typeface="+mn-lt"/>
                <a:cs typeface="+mn-lt"/>
              </a:rPr>
              <a:t>Chaikin Money Flow (CMF)</a:t>
            </a:r>
            <a:endParaRPr lang="en-US" sz="2000"/>
          </a:p>
          <a:p>
            <a:r>
              <a:rPr lang="en-US" sz="2000">
                <a:ea typeface="+mn-lt"/>
                <a:cs typeface="+mn-lt"/>
              </a:rPr>
              <a:t>Force Index (FI)</a:t>
            </a:r>
            <a:endParaRPr lang="en-US" sz="2000"/>
          </a:p>
          <a:p>
            <a:r>
              <a:rPr lang="en-US" sz="2000">
                <a:ea typeface="+mn-lt"/>
                <a:cs typeface="+mn-lt"/>
              </a:rPr>
              <a:t>Ease of Movement (EoM, EMV)</a:t>
            </a:r>
            <a:endParaRPr lang="en-US" sz="2000"/>
          </a:p>
        </p:txBody>
      </p:sp>
      <p:pic>
        <p:nvPicPr>
          <p:cNvPr id="17" name="Picture 16" descr="Digital numbers and graphs">
            <a:extLst>
              <a:ext uri="{FF2B5EF4-FFF2-40B4-BE49-F238E27FC236}">
                <a16:creationId xmlns:a16="http://schemas.microsoft.com/office/drawing/2014/main" id="{A88CCF31-ECFC-87D9-58FD-4AC465002571}"/>
              </a:ext>
            </a:extLst>
          </p:cNvPr>
          <p:cNvPicPr>
            <a:picLocks noChangeAspect="1"/>
          </p:cNvPicPr>
          <p:nvPr/>
        </p:nvPicPr>
        <p:blipFill>
          <a:blip r:embed="rId2"/>
          <a:srcRect l="24757" r="7871" b="-1"/>
          <a:stretch/>
        </p:blipFill>
        <p:spPr>
          <a:xfrm>
            <a:off x="6096000" y="838013"/>
            <a:ext cx="5234538" cy="5186267"/>
          </a:xfrm>
          <a:prstGeom prst="rect">
            <a:avLst/>
          </a:prstGeom>
        </p:spPr>
      </p:pic>
    </p:spTree>
    <p:extLst>
      <p:ext uri="{BB962C8B-B14F-4D97-AF65-F5344CB8AC3E}">
        <p14:creationId xmlns:p14="http://schemas.microsoft.com/office/powerpoint/2010/main" val="3739112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47AD49-EC8C-8ECB-E8DC-052D284DD88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Volatility  Indicators </a:t>
            </a:r>
          </a:p>
        </p:txBody>
      </p:sp>
      <p:sp>
        <p:nvSpPr>
          <p:cNvPr id="3" name="Content Placeholder 2">
            <a:extLst>
              <a:ext uri="{FF2B5EF4-FFF2-40B4-BE49-F238E27FC236}">
                <a16:creationId xmlns:a16="http://schemas.microsoft.com/office/drawing/2014/main" id="{2850D532-A413-AB8D-6007-C0E9249A6D72}"/>
              </a:ext>
            </a:extLst>
          </p:cNvPr>
          <p:cNvSpPr>
            <a:spLocks noGrp="1"/>
          </p:cNvSpPr>
          <p:nvPr>
            <p:ph idx="1"/>
          </p:nvPr>
        </p:nvSpPr>
        <p:spPr>
          <a:xfrm>
            <a:off x="1371599" y="2318197"/>
            <a:ext cx="9724031" cy="3683358"/>
          </a:xfrm>
        </p:spPr>
        <p:txBody>
          <a:bodyPr vert="horz" lIns="91440" tIns="45720" rIns="91440" bIns="45720" rtlCol="0" anchor="ctr">
            <a:normAutofit lnSpcReduction="10000"/>
          </a:bodyPr>
          <a:lstStyle/>
          <a:p>
            <a:pPr marL="0" indent="0">
              <a:buNone/>
            </a:pPr>
            <a:r>
              <a:rPr lang="en-US" sz="2000"/>
              <a:t>These indicators measure the degree of price fluctuations on an asset over a specific period.</a:t>
            </a:r>
            <a:endParaRPr lang="en-US"/>
          </a:p>
          <a:p>
            <a:pPr>
              <a:buFont typeface="Arial"/>
              <a:buChar char="•"/>
            </a:pPr>
            <a:r>
              <a:rPr lang="en-US" sz="2000"/>
              <a:t>Ulcer Index </a:t>
            </a:r>
          </a:p>
          <a:p>
            <a:pPr>
              <a:buFont typeface="Arial"/>
              <a:buChar char="•"/>
            </a:pPr>
            <a:r>
              <a:rPr lang="en-US" sz="2000"/>
              <a:t>Coefficient of Variance</a:t>
            </a:r>
            <a:endParaRPr lang="en-US"/>
          </a:p>
          <a:p>
            <a:pPr marL="0" indent="0">
              <a:buNone/>
            </a:pPr>
            <a:r>
              <a:rPr lang="en-US" sz="2000" b="1"/>
              <a:t>Advantages:</a:t>
            </a:r>
          </a:p>
          <a:p>
            <a:pPr marL="514350" indent="-514350"/>
            <a:r>
              <a:rPr lang="en-US" sz="2000">
                <a:ea typeface="+mn-lt"/>
                <a:cs typeface="+mn-lt"/>
              </a:rPr>
              <a:t>Risk Assessment</a:t>
            </a:r>
          </a:p>
          <a:p>
            <a:pPr marL="514350" indent="-514350"/>
            <a:r>
              <a:rPr lang="en-US" sz="2000">
                <a:ea typeface="+mn-lt"/>
                <a:cs typeface="+mn-lt"/>
              </a:rPr>
              <a:t>Identifies Breakout Opportunities</a:t>
            </a:r>
          </a:p>
          <a:p>
            <a:pPr marL="0" indent="0">
              <a:buNone/>
            </a:pPr>
            <a:r>
              <a:rPr lang="en-US" sz="2000" b="1">
                <a:ea typeface="+mn-lt"/>
                <a:cs typeface="+mn-lt"/>
              </a:rPr>
              <a:t>Disadvantages:</a:t>
            </a:r>
          </a:p>
          <a:p>
            <a:pPr marL="514350" indent="-514350"/>
            <a:r>
              <a:rPr lang="en-US" sz="2000">
                <a:ea typeface="+mn-lt"/>
                <a:cs typeface="+mn-lt"/>
              </a:rPr>
              <a:t>False Signals in Low Volatility</a:t>
            </a:r>
          </a:p>
          <a:p>
            <a:pPr marL="514350" indent="-514350"/>
            <a:r>
              <a:rPr lang="en-US" sz="2000">
                <a:ea typeface="+mn-lt"/>
                <a:cs typeface="+mn-lt"/>
              </a:rPr>
              <a:t>Difficult to Interpret Entry or Exit Positions Effectively</a:t>
            </a:r>
            <a:endParaRPr lang="en-US" sz="2000"/>
          </a:p>
        </p:txBody>
      </p:sp>
    </p:spTree>
    <p:extLst>
      <p:ext uri="{BB962C8B-B14F-4D97-AF65-F5344CB8AC3E}">
        <p14:creationId xmlns:p14="http://schemas.microsoft.com/office/powerpoint/2010/main" val="3165424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5C770-9F00-7363-FC20-F55885C86C98}"/>
              </a:ext>
            </a:extLst>
          </p:cNvPr>
          <p:cNvSpPr>
            <a:spLocks noGrp="1"/>
          </p:cNvSpPr>
          <p:nvPr>
            <p:ph type="title"/>
          </p:nvPr>
        </p:nvSpPr>
        <p:spPr/>
        <p:txBody>
          <a:bodyPr/>
          <a:lstStyle/>
          <a:p>
            <a:r>
              <a:rPr lang="en-US"/>
              <a:t>Bollinger Bands </a:t>
            </a:r>
          </a:p>
        </p:txBody>
      </p:sp>
      <p:pic>
        <p:nvPicPr>
          <p:cNvPr id="4" name="Content Placeholder 3">
            <a:extLst>
              <a:ext uri="{FF2B5EF4-FFF2-40B4-BE49-F238E27FC236}">
                <a16:creationId xmlns:a16="http://schemas.microsoft.com/office/drawing/2014/main" id="{5F038F8F-9AA7-ED62-FE3B-50520E08EF70}"/>
              </a:ext>
            </a:extLst>
          </p:cNvPr>
          <p:cNvPicPr>
            <a:picLocks noGrp="1" noChangeAspect="1"/>
          </p:cNvPicPr>
          <p:nvPr>
            <p:ph idx="1"/>
          </p:nvPr>
        </p:nvPicPr>
        <p:blipFill>
          <a:blip r:embed="rId2"/>
          <a:stretch>
            <a:fillRect/>
          </a:stretch>
        </p:blipFill>
        <p:spPr>
          <a:xfrm>
            <a:off x="2314723" y="1943894"/>
            <a:ext cx="7699030" cy="4114800"/>
          </a:xfrm>
        </p:spPr>
      </p:pic>
    </p:spTree>
    <p:extLst>
      <p:ext uri="{BB962C8B-B14F-4D97-AF65-F5344CB8AC3E}">
        <p14:creationId xmlns:p14="http://schemas.microsoft.com/office/powerpoint/2010/main" val="2810877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9AE2A6-750C-36B8-6DDB-D82072B28191}"/>
              </a:ext>
            </a:extLst>
          </p:cNvPr>
          <p:cNvSpPr>
            <a:spLocks noGrp="1"/>
          </p:cNvSpPr>
          <p:nvPr>
            <p:ph type="title"/>
          </p:nvPr>
        </p:nvSpPr>
        <p:spPr>
          <a:xfrm>
            <a:off x="804672" y="802955"/>
            <a:ext cx="4977976" cy="1454051"/>
          </a:xfrm>
        </p:spPr>
        <p:txBody>
          <a:bodyPr>
            <a:normAutofit/>
          </a:bodyPr>
          <a:lstStyle/>
          <a:p>
            <a:r>
              <a:rPr lang="en-US" sz="3600">
                <a:solidFill>
                  <a:schemeClr val="tx2"/>
                </a:solidFill>
              </a:rPr>
              <a:t>A bit about Bitcoin Market</a:t>
            </a:r>
          </a:p>
        </p:txBody>
      </p:sp>
      <p:sp>
        <p:nvSpPr>
          <p:cNvPr id="3" name="Content Placeholder 2">
            <a:extLst>
              <a:ext uri="{FF2B5EF4-FFF2-40B4-BE49-F238E27FC236}">
                <a16:creationId xmlns:a16="http://schemas.microsoft.com/office/drawing/2014/main" id="{21F73936-BDDB-BAAA-5E78-51A2FD9AFB86}"/>
              </a:ext>
            </a:extLst>
          </p:cNvPr>
          <p:cNvSpPr>
            <a:spLocks noGrp="1"/>
          </p:cNvSpPr>
          <p:nvPr>
            <p:ph idx="1"/>
          </p:nvPr>
        </p:nvSpPr>
        <p:spPr>
          <a:xfrm>
            <a:off x="804672" y="2421682"/>
            <a:ext cx="4977578" cy="3639289"/>
          </a:xfrm>
        </p:spPr>
        <p:txBody>
          <a:bodyPr vert="horz" lIns="91440" tIns="45720" rIns="91440" bIns="45720" rtlCol="0" anchor="ctr">
            <a:normAutofit/>
          </a:bodyPr>
          <a:lstStyle/>
          <a:p>
            <a:pPr>
              <a:buNone/>
            </a:pPr>
            <a:r>
              <a:rPr lang="en-US" sz="1100" b="1">
                <a:solidFill>
                  <a:schemeClr val="tx2"/>
                </a:solidFill>
                <a:ea typeface="+mn-lt"/>
                <a:cs typeface="+mn-lt"/>
              </a:rPr>
              <a:t>Bitcoin Overview</a:t>
            </a:r>
            <a:r>
              <a:rPr lang="en-US" sz="1100">
                <a:solidFill>
                  <a:schemeClr val="tx2"/>
                </a:solidFill>
                <a:ea typeface="+mn-lt"/>
                <a:cs typeface="+mn-lt"/>
              </a:rPr>
              <a:t>:</a:t>
            </a:r>
            <a:endParaRPr lang="en-US" sz="1100">
              <a:solidFill>
                <a:schemeClr val="tx2"/>
              </a:solidFill>
            </a:endParaRPr>
          </a:p>
          <a:p>
            <a:pPr>
              <a:buFont typeface="Arial"/>
              <a:buChar char="•"/>
            </a:pPr>
            <a:r>
              <a:rPr lang="en-US" sz="1100" b="1">
                <a:solidFill>
                  <a:schemeClr val="tx2"/>
                </a:solidFill>
                <a:ea typeface="+mn-lt"/>
                <a:cs typeface="+mn-lt"/>
              </a:rPr>
              <a:t>Launched</a:t>
            </a:r>
            <a:r>
              <a:rPr lang="en-US" sz="1100">
                <a:solidFill>
                  <a:schemeClr val="tx2"/>
                </a:solidFill>
                <a:ea typeface="+mn-lt"/>
                <a:cs typeface="+mn-lt"/>
              </a:rPr>
              <a:t>: 2009 by Satoshi Nakamoto.</a:t>
            </a:r>
            <a:endParaRPr lang="en-US" sz="1100">
              <a:solidFill>
                <a:schemeClr val="tx2"/>
              </a:solidFill>
            </a:endParaRPr>
          </a:p>
          <a:p>
            <a:pPr>
              <a:buFont typeface="Arial"/>
              <a:buChar char="•"/>
            </a:pPr>
            <a:r>
              <a:rPr lang="en-US" sz="1100" b="1">
                <a:solidFill>
                  <a:schemeClr val="tx2"/>
                </a:solidFill>
                <a:ea typeface="+mn-lt"/>
                <a:cs typeface="+mn-lt"/>
              </a:rPr>
              <a:t>Nature</a:t>
            </a:r>
            <a:r>
              <a:rPr lang="en-US" sz="1100">
                <a:solidFill>
                  <a:schemeClr val="tx2"/>
                </a:solidFill>
                <a:ea typeface="+mn-lt"/>
                <a:cs typeface="+mn-lt"/>
              </a:rPr>
              <a:t>: Decentralized digital currency with no central authority.</a:t>
            </a:r>
            <a:endParaRPr lang="en-US" sz="1100">
              <a:solidFill>
                <a:schemeClr val="tx2"/>
              </a:solidFill>
            </a:endParaRPr>
          </a:p>
          <a:p>
            <a:pPr>
              <a:buFont typeface="Arial"/>
              <a:buChar char="•"/>
            </a:pPr>
            <a:r>
              <a:rPr lang="en-US" sz="1100" b="1">
                <a:solidFill>
                  <a:schemeClr val="tx2"/>
                </a:solidFill>
                <a:ea typeface="+mn-lt"/>
                <a:cs typeface="+mn-lt"/>
              </a:rPr>
              <a:t>Blockchain Technology</a:t>
            </a:r>
            <a:r>
              <a:rPr lang="en-US" sz="1100">
                <a:solidFill>
                  <a:schemeClr val="tx2"/>
                </a:solidFill>
                <a:ea typeface="+mn-lt"/>
                <a:cs typeface="+mn-lt"/>
              </a:rPr>
              <a:t>: Secure, transparent, and immutable transactions.</a:t>
            </a:r>
            <a:endParaRPr lang="en-US" sz="1100">
              <a:solidFill>
                <a:schemeClr val="tx2"/>
              </a:solidFill>
            </a:endParaRPr>
          </a:p>
          <a:p>
            <a:pPr indent="0">
              <a:buNone/>
            </a:pPr>
            <a:r>
              <a:rPr lang="en-US" sz="1100" b="1">
                <a:solidFill>
                  <a:schemeClr val="tx2"/>
                </a:solidFill>
                <a:ea typeface="+mn-lt"/>
                <a:cs typeface="+mn-lt"/>
              </a:rPr>
              <a:t>Why Bitcoin is Important</a:t>
            </a:r>
            <a:r>
              <a:rPr lang="en-US" sz="1100">
                <a:solidFill>
                  <a:schemeClr val="tx2"/>
                </a:solidFill>
                <a:ea typeface="+mn-lt"/>
                <a:cs typeface="+mn-lt"/>
              </a:rPr>
              <a:t>:</a:t>
            </a:r>
            <a:endParaRPr lang="en-US" sz="1100">
              <a:solidFill>
                <a:schemeClr val="tx2"/>
              </a:solidFill>
            </a:endParaRPr>
          </a:p>
          <a:p>
            <a:pPr>
              <a:buFont typeface="Arial"/>
              <a:buChar char="•"/>
            </a:pPr>
            <a:r>
              <a:rPr lang="en-US" sz="1100" b="1">
                <a:solidFill>
                  <a:schemeClr val="tx2"/>
                </a:solidFill>
                <a:ea typeface="+mn-lt"/>
                <a:cs typeface="+mn-lt"/>
              </a:rPr>
              <a:t>Market Leader</a:t>
            </a:r>
            <a:r>
              <a:rPr lang="en-US" sz="1100">
                <a:solidFill>
                  <a:schemeClr val="tx2"/>
                </a:solidFill>
                <a:ea typeface="+mn-lt"/>
                <a:cs typeface="+mn-lt"/>
              </a:rPr>
              <a:t>: Largest cryptocurrency by market capitalization.</a:t>
            </a:r>
            <a:endParaRPr lang="en-US" sz="1100">
              <a:solidFill>
                <a:schemeClr val="tx2"/>
              </a:solidFill>
            </a:endParaRPr>
          </a:p>
          <a:p>
            <a:pPr>
              <a:buFont typeface="Arial"/>
              <a:buChar char="•"/>
            </a:pPr>
            <a:r>
              <a:rPr lang="en-US" sz="1100" b="1">
                <a:solidFill>
                  <a:schemeClr val="tx2"/>
                </a:solidFill>
                <a:ea typeface="+mn-lt"/>
                <a:cs typeface="+mn-lt"/>
              </a:rPr>
              <a:t>High Volatility</a:t>
            </a:r>
            <a:r>
              <a:rPr lang="en-US" sz="1100">
                <a:solidFill>
                  <a:schemeClr val="tx2"/>
                </a:solidFill>
                <a:ea typeface="+mn-lt"/>
                <a:cs typeface="+mn-lt"/>
              </a:rPr>
              <a:t>: Known for significant price swings, offering trading opportunities.</a:t>
            </a:r>
            <a:endParaRPr lang="en-US" sz="1100">
              <a:solidFill>
                <a:schemeClr val="tx2"/>
              </a:solidFill>
            </a:endParaRPr>
          </a:p>
          <a:p>
            <a:pPr>
              <a:buFont typeface="Arial"/>
              <a:buChar char="•"/>
            </a:pPr>
            <a:r>
              <a:rPr lang="en-US" sz="1100" b="1">
                <a:solidFill>
                  <a:schemeClr val="tx2"/>
                </a:solidFill>
                <a:ea typeface="+mn-lt"/>
                <a:cs typeface="+mn-lt"/>
              </a:rPr>
              <a:t>Growing Adoption</a:t>
            </a:r>
            <a:r>
              <a:rPr lang="en-US" sz="1100">
                <a:solidFill>
                  <a:schemeClr val="tx2"/>
                </a:solidFill>
                <a:ea typeface="+mn-lt"/>
                <a:cs typeface="+mn-lt"/>
              </a:rPr>
              <a:t>: Institutional investors, hedge funds, and retail traders participate actively.</a:t>
            </a:r>
            <a:endParaRPr lang="en-US" sz="1100">
              <a:solidFill>
                <a:schemeClr val="tx2"/>
              </a:solidFill>
            </a:endParaRPr>
          </a:p>
          <a:p>
            <a:pPr indent="0">
              <a:buNone/>
            </a:pPr>
            <a:r>
              <a:rPr lang="en-US" sz="1100" b="1">
                <a:solidFill>
                  <a:schemeClr val="tx2"/>
                </a:solidFill>
                <a:ea typeface="+mn-lt"/>
                <a:cs typeface="+mn-lt"/>
              </a:rPr>
              <a:t>BTC/USDT Pair</a:t>
            </a:r>
            <a:r>
              <a:rPr lang="en-US" sz="1100">
                <a:solidFill>
                  <a:schemeClr val="tx2"/>
                </a:solidFill>
                <a:ea typeface="+mn-lt"/>
                <a:cs typeface="+mn-lt"/>
              </a:rPr>
              <a:t>:</a:t>
            </a:r>
            <a:endParaRPr lang="en-US" sz="1100">
              <a:solidFill>
                <a:schemeClr val="tx2"/>
              </a:solidFill>
            </a:endParaRPr>
          </a:p>
          <a:p>
            <a:pPr>
              <a:buFont typeface="Arial"/>
              <a:buChar char="•"/>
            </a:pPr>
            <a:r>
              <a:rPr lang="en-US" sz="1100" b="1">
                <a:solidFill>
                  <a:schemeClr val="tx2"/>
                </a:solidFill>
                <a:ea typeface="+mn-lt"/>
                <a:cs typeface="+mn-lt"/>
              </a:rPr>
              <a:t>Liquidity</a:t>
            </a:r>
            <a:r>
              <a:rPr lang="en-US" sz="1100">
                <a:solidFill>
                  <a:schemeClr val="tx2"/>
                </a:solidFill>
                <a:ea typeface="+mn-lt"/>
                <a:cs typeface="+mn-lt"/>
              </a:rPr>
              <a:t>: BTC/USDT is the most traded cryptocurrency pair due to USDT’s stable value.</a:t>
            </a:r>
            <a:endParaRPr lang="en-US" sz="1100">
              <a:solidFill>
                <a:schemeClr val="tx2"/>
              </a:solidFill>
            </a:endParaRPr>
          </a:p>
          <a:p>
            <a:pPr>
              <a:buFont typeface="Arial"/>
              <a:buChar char="•"/>
            </a:pPr>
            <a:r>
              <a:rPr lang="en-US" sz="1100" b="1">
                <a:solidFill>
                  <a:schemeClr val="tx2"/>
                </a:solidFill>
                <a:ea typeface="+mn-lt"/>
                <a:cs typeface="+mn-lt"/>
              </a:rPr>
              <a:t>Volatility</a:t>
            </a:r>
            <a:r>
              <a:rPr lang="en-US" sz="1100">
                <a:solidFill>
                  <a:schemeClr val="tx2"/>
                </a:solidFill>
                <a:ea typeface="+mn-lt"/>
                <a:cs typeface="+mn-lt"/>
              </a:rPr>
              <a:t>: Offers great potential for short- and long-term trading strategies.</a:t>
            </a:r>
            <a:endParaRPr lang="en-US" sz="1100">
              <a:solidFill>
                <a:schemeClr val="tx2"/>
              </a:solidFill>
            </a:endParaRPr>
          </a:p>
          <a:p>
            <a:pPr marL="0" indent="0">
              <a:buNone/>
            </a:pPr>
            <a:endParaRPr lang="en-US" sz="1100">
              <a:solidFill>
                <a:schemeClr val="tx2"/>
              </a:solidFill>
            </a:endParaRPr>
          </a:p>
        </p:txBody>
      </p:sp>
      <p:grpSp>
        <p:nvGrpSpPr>
          <p:cNvPr id="23" name="Group 22">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31" name="Freeform: Shape 30">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Graphic 32" descr="Bitcoin">
            <a:extLst>
              <a:ext uri="{FF2B5EF4-FFF2-40B4-BE49-F238E27FC236}">
                <a16:creationId xmlns:a16="http://schemas.microsoft.com/office/drawing/2014/main" id="{1131F7A2-717E-9F77-33F0-C042A8B45D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Tree>
    <p:extLst>
      <p:ext uri="{BB962C8B-B14F-4D97-AF65-F5344CB8AC3E}">
        <p14:creationId xmlns:p14="http://schemas.microsoft.com/office/powerpoint/2010/main" val="3698807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921D-A774-BEE7-7330-F6D05280FE66}"/>
              </a:ext>
            </a:extLst>
          </p:cNvPr>
          <p:cNvSpPr>
            <a:spLocks noGrp="1"/>
          </p:cNvSpPr>
          <p:nvPr>
            <p:ph type="title"/>
          </p:nvPr>
        </p:nvSpPr>
        <p:spPr/>
        <p:txBody>
          <a:bodyPr/>
          <a:lstStyle/>
          <a:p>
            <a:r>
              <a:rPr lang="en-US"/>
              <a:t>Volatility Indicators Heat Map</a:t>
            </a:r>
          </a:p>
        </p:txBody>
      </p:sp>
      <p:pic>
        <p:nvPicPr>
          <p:cNvPr id="4" name="Content Placeholder 3" descr="A screenshot of a computer&#10;&#10;Description automatically generated">
            <a:extLst>
              <a:ext uri="{FF2B5EF4-FFF2-40B4-BE49-F238E27FC236}">
                <a16:creationId xmlns:a16="http://schemas.microsoft.com/office/drawing/2014/main" id="{E12F7E6C-0A55-CAB7-78FC-273F8B34D1C3}"/>
              </a:ext>
            </a:extLst>
          </p:cNvPr>
          <p:cNvPicPr>
            <a:picLocks noGrp="1" noChangeAspect="1"/>
          </p:cNvPicPr>
          <p:nvPr>
            <p:ph idx="1"/>
          </p:nvPr>
        </p:nvPicPr>
        <p:blipFill>
          <a:blip r:embed="rId2"/>
          <a:stretch>
            <a:fillRect/>
          </a:stretch>
        </p:blipFill>
        <p:spPr>
          <a:xfrm>
            <a:off x="2416290" y="1943894"/>
            <a:ext cx="7006994" cy="4114800"/>
          </a:xfrm>
        </p:spPr>
      </p:pic>
    </p:spTree>
    <p:extLst>
      <p:ext uri="{BB962C8B-B14F-4D97-AF65-F5344CB8AC3E}">
        <p14:creationId xmlns:p14="http://schemas.microsoft.com/office/powerpoint/2010/main" val="61505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C0FBF1-9C7D-202A-D86A-E15C97AA114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How to set target value for model </a:t>
            </a:r>
          </a:p>
        </p:txBody>
      </p:sp>
      <p:sp>
        <p:nvSpPr>
          <p:cNvPr id="3" name="Content Placeholder 2">
            <a:extLst>
              <a:ext uri="{FF2B5EF4-FFF2-40B4-BE49-F238E27FC236}">
                <a16:creationId xmlns:a16="http://schemas.microsoft.com/office/drawing/2014/main" id="{715C94B3-B6D0-9FA3-8A8D-4800F86E047B}"/>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t>Here we have used the indicators as the features for the machine learning model .</a:t>
            </a:r>
          </a:p>
          <a:p>
            <a:r>
              <a:rPr lang="en-US" sz="2000"/>
              <a:t>The target value is either 0 or 1 depending on whether next day's returns are negative / positive respectively.</a:t>
            </a:r>
          </a:p>
        </p:txBody>
      </p:sp>
    </p:spTree>
    <p:extLst>
      <p:ext uri="{BB962C8B-B14F-4D97-AF65-F5344CB8AC3E}">
        <p14:creationId xmlns:p14="http://schemas.microsoft.com/office/powerpoint/2010/main" val="1980977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AFF351-1186-55F0-987D-AFD3D5FB4697}"/>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IMPLEMENTATION OF XGBOOST MODEL</a:t>
            </a:r>
          </a:p>
        </p:txBody>
      </p:sp>
      <p:sp>
        <p:nvSpPr>
          <p:cNvPr id="3" name="Content Placeholder 2">
            <a:extLst>
              <a:ext uri="{FF2B5EF4-FFF2-40B4-BE49-F238E27FC236}">
                <a16:creationId xmlns:a16="http://schemas.microsoft.com/office/drawing/2014/main" id="{0B0D5048-70C3-DC6D-C433-94143A78D2E6}"/>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t>Xgboost is a boosted tree strategy which uses an ensemble of improved trees to make predictions. </a:t>
            </a:r>
          </a:p>
          <a:p>
            <a:r>
              <a:rPr lang="en-US" sz="2000"/>
              <a:t>There are two types of XGBoost models -  </a:t>
            </a:r>
          </a:p>
          <a:p>
            <a:pPr marL="0" indent="0">
              <a:buNone/>
            </a:pPr>
            <a:r>
              <a:rPr lang="en-US" sz="2000"/>
              <a:t>1.XGBClassifier - We use this for classification task. Here we choose one of the two trade calls i.e short or long and hence the classifier model is used.</a:t>
            </a:r>
          </a:p>
          <a:p>
            <a:pPr marL="0" indent="0">
              <a:buNone/>
            </a:pPr>
            <a:r>
              <a:rPr lang="en-US" sz="2000"/>
              <a:t>2.XGBRegressor - We use this for regression task . Here we predict a value based on the features . We will use this in the later part to minimize maximum drawdown and realted risk.</a:t>
            </a:r>
          </a:p>
        </p:txBody>
      </p:sp>
    </p:spTree>
    <p:extLst>
      <p:ext uri="{BB962C8B-B14F-4D97-AF65-F5344CB8AC3E}">
        <p14:creationId xmlns:p14="http://schemas.microsoft.com/office/powerpoint/2010/main" val="2206938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8E8F5-AD42-19EC-C56A-3D599C7DEC33}"/>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How do Boosted Tree Models work?</a:t>
            </a:r>
          </a:p>
        </p:txBody>
      </p:sp>
      <p:sp>
        <p:nvSpPr>
          <p:cNvPr id="3" name="Content Placeholder 2">
            <a:extLst>
              <a:ext uri="{FF2B5EF4-FFF2-40B4-BE49-F238E27FC236}">
                <a16:creationId xmlns:a16="http://schemas.microsoft.com/office/drawing/2014/main" id="{0EA40553-D6A5-604A-D1B4-01B3BF6493A6}"/>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t>Decision tree:The model creates various splits at each node depending on factors like the information gain i.e how much imbalance of classes does a split decrease.</a:t>
            </a:r>
          </a:p>
          <a:p>
            <a:r>
              <a:rPr lang="en-US" sz="2000"/>
              <a:t>Random forest- It is an upgraded version of the decision tree which uses sampling by replacement to create multiple trees and then takes an ensemble of these trees based on amount of say.</a:t>
            </a:r>
          </a:p>
          <a:p>
            <a:r>
              <a:rPr lang="en-US" sz="2000"/>
              <a:t>XGBoost : It is a type of random forest model which constantly improves the decision trees in the ensemble to optimize the ensemble .</a:t>
            </a:r>
          </a:p>
          <a:p>
            <a:endParaRPr lang="en-US" sz="2000"/>
          </a:p>
        </p:txBody>
      </p:sp>
    </p:spTree>
    <p:extLst>
      <p:ext uri="{BB962C8B-B14F-4D97-AF65-F5344CB8AC3E}">
        <p14:creationId xmlns:p14="http://schemas.microsoft.com/office/powerpoint/2010/main" val="307431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673374-FDF6-EBA0-945F-67769E999C8D}"/>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Hyper-parameter Tuning </a:t>
            </a:r>
          </a:p>
        </p:txBody>
      </p:sp>
      <p:sp>
        <p:nvSpPr>
          <p:cNvPr id="3" name="Content Placeholder 2">
            <a:extLst>
              <a:ext uri="{FF2B5EF4-FFF2-40B4-BE49-F238E27FC236}">
                <a16:creationId xmlns:a16="http://schemas.microsoft.com/office/drawing/2014/main" id="{7B7BC97F-A3F9-4220-71F4-84A844E13D41}"/>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t>XGBoost has various hyper-parameters which needs to configured externally by the programmer . These specify the structure of each tree , the ensemble size , the sampling size , the learning rate and regularization coefficients to avoid overfitting.</a:t>
            </a:r>
          </a:p>
          <a:p>
            <a:r>
              <a:rPr lang="en-US" sz="2000"/>
              <a:t>We have used BayesSearchCV for hyperparameter tuning , which tunes based on distribution of the hyperparameter and selects the values that optimizes the results in the best manner.</a:t>
            </a:r>
          </a:p>
          <a:p>
            <a:endParaRPr lang="en-US" sz="2000"/>
          </a:p>
        </p:txBody>
      </p:sp>
    </p:spTree>
    <p:extLst>
      <p:ext uri="{BB962C8B-B14F-4D97-AF65-F5344CB8AC3E}">
        <p14:creationId xmlns:p14="http://schemas.microsoft.com/office/powerpoint/2010/main" val="3613311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E0F001-D4F2-DBE9-78AC-ECE989C4A8BE}"/>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Rationale for Strategy Selection</a:t>
            </a:r>
            <a:endParaRPr lang="en-US" sz="4000">
              <a:solidFill>
                <a:srgbClr val="FFFFFF"/>
              </a:solidFill>
            </a:endParaRPr>
          </a:p>
        </p:txBody>
      </p:sp>
      <p:sp>
        <p:nvSpPr>
          <p:cNvPr id="3" name="Content Placeholder 2">
            <a:extLst>
              <a:ext uri="{FF2B5EF4-FFF2-40B4-BE49-F238E27FC236}">
                <a16:creationId xmlns:a16="http://schemas.microsoft.com/office/drawing/2014/main" id="{D2346A4E-70E7-CBC1-5560-39E50CF3E246}"/>
              </a:ext>
            </a:extLst>
          </p:cNvPr>
          <p:cNvSpPr>
            <a:spLocks noGrp="1"/>
          </p:cNvSpPr>
          <p:nvPr>
            <p:ph idx="1"/>
          </p:nvPr>
        </p:nvSpPr>
        <p:spPr>
          <a:xfrm>
            <a:off x="1371599" y="2318197"/>
            <a:ext cx="9724031" cy="3683358"/>
          </a:xfrm>
        </p:spPr>
        <p:txBody>
          <a:bodyPr vert="horz" lIns="91440" tIns="45720" rIns="91440" bIns="45720" rtlCol="0" anchor="ctr">
            <a:normAutofit/>
          </a:bodyPr>
          <a:lstStyle/>
          <a:p>
            <a:pPr marL="0" indent="0">
              <a:buNone/>
            </a:pPr>
            <a:r>
              <a:rPr lang="en-US" sz="2000"/>
              <a:t>We have used this strategy for a variety of purposes including -</a:t>
            </a:r>
          </a:p>
          <a:p>
            <a:r>
              <a:rPr lang="en-US" sz="2000"/>
              <a:t>XGboost is very efficient in dealing with missing values.</a:t>
            </a:r>
          </a:p>
          <a:p>
            <a:r>
              <a:rPr lang="en-US" sz="2000"/>
              <a:t>XGboost has innate hyperparameters to deal with overfitting.</a:t>
            </a:r>
          </a:p>
          <a:p>
            <a:r>
              <a:rPr lang="en-US" sz="2000"/>
              <a:t>XGBoost is very efficient in finding both linear and non-linear relationships in the data and can effectively model something as complex as the cryptocurrency markets.</a:t>
            </a:r>
          </a:p>
          <a:p>
            <a:r>
              <a:rPr lang="en-US" sz="2000"/>
              <a:t>The long-short strategy is more efficient (yet riskier) since we can earn returns on each day unlike a long- only strategy.</a:t>
            </a:r>
          </a:p>
          <a:p>
            <a:endParaRPr lang="en-US" sz="2000"/>
          </a:p>
        </p:txBody>
      </p:sp>
    </p:spTree>
    <p:extLst>
      <p:ext uri="{BB962C8B-B14F-4D97-AF65-F5344CB8AC3E}">
        <p14:creationId xmlns:p14="http://schemas.microsoft.com/office/powerpoint/2010/main" val="725915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8FF5E-9A78-C24C-D50B-572B1404ACFD}"/>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Backtesting Overview</a:t>
            </a:r>
          </a:p>
        </p:txBody>
      </p:sp>
      <p:sp>
        <p:nvSpPr>
          <p:cNvPr id="3" name="Content Placeholder 2">
            <a:extLst>
              <a:ext uri="{FF2B5EF4-FFF2-40B4-BE49-F238E27FC236}">
                <a16:creationId xmlns:a16="http://schemas.microsoft.com/office/drawing/2014/main" id="{D6763C02-4E22-970C-A590-804C8014E453}"/>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b="1">
                <a:ea typeface="+mn-lt"/>
                <a:cs typeface="+mn-lt"/>
              </a:rPr>
              <a:t>Testing Period</a:t>
            </a:r>
            <a:r>
              <a:rPr lang="en-US" sz="2000">
                <a:ea typeface="+mn-lt"/>
                <a:cs typeface="+mn-lt"/>
              </a:rPr>
              <a:t>: 1 Jan 2023 to 14 Oct 2024</a:t>
            </a:r>
            <a:endParaRPr lang="en-US" sz="2000"/>
          </a:p>
          <a:p>
            <a:r>
              <a:rPr lang="en-US" sz="2000" b="1">
                <a:ea typeface="+mn-lt"/>
                <a:cs typeface="+mn-lt"/>
              </a:rPr>
              <a:t>Data Used</a:t>
            </a:r>
            <a:r>
              <a:rPr lang="en-US" sz="2000">
                <a:ea typeface="+mn-lt"/>
                <a:cs typeface="+mn-lt"/>
              </a:rPr>
              <a:t>: 1 day BTC/USDT price data</a:t>
            </a:r>
            <a:endParaRPr lang="en-US" sz="2000"/>
          </a:p>
          <a:p>
            <a:pPr marL="0" indent="0">
              <a:buNone/>
            </a:pPr>
            <a:r>
              <a:rPr lang="en-US" sz="2000">
                <a:ea typeface="+mn-lt"/>
                <a:cs typeface="+mn-lt"/>
              </a:rPr>
              <a:t>      This data includes price(Open, High, Low, Close), Volume and Market Cap(Valuation)</a:t>
            </a:r>
          </a:p>
          <a:p>
            <a:r>
              <a:rPr lang="en-US" sz="2000" err="1"/>
              <a:t>XGBoost</a:t>
            </a:r>
            <a:r>
              <a:rPr lang="en-US" sz="2000"/>
              <a:t> model has made significant gains on </a:t>
            </a:r>
            <a:r>
              <a:rPr lang="en-US" sz="2000" err="1"/>
              <a:t>backtesting</a:t>
            </a:r>
            <a:r>
              <a:rPr lang="en-US" sz="2000"/>
              <a:t> data despite overfitting the train set . This is common and is expected of an efficient method such as </a:t>
            </a:r>
            <a:r>
              <a:rPr lang="en-US" sz="2000" err="1"/>
              <a:t>XGBoost</a:t>
            </a:r>
            <a:r>
              <a:rPr lang="en-US" sz="2000"/>
              <a:t>.</a:t>
            </a:r>
          </a:p>
        </p:txBody>
      </p:sp>
    </p:spTree>
    <p:extLst>
      <p:ext uri="{BB962C8B-B14F-4D97-AF65-F5344CB8AC3E}">
        <p14:creationId xmlns:p14="http://schemas.microsoft.com/office/powerpoint/2010/main" val="1159509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62C280-B976-8C4B-907D-E9FFEA023F9D}"/>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Backtesting Results</a:t>
            </a:r>
            <a:endParaRPr lang="en-US" sz="4000">
              <a:solidFill>
                <a:srgbClr val="FFFFFF"/>
              </a:solidFill>
            </a:endParaRPr>
          </a:p>
        </p:txBody>
      </p:sp>
      <p:sp>
        <p:nvSpPr>
          <p:cNvPr id="3" name="Content Placeholder 2">
            <a:extLst>
              <a:ext uri="{FF2B5EF4-FFF2-40B4-BE49-F238E27FC236}">
                <a16:creationId xmlns:a16="http://schemas.microsoft.com/office/drawing/2014/main" id="{2C30E9D2-B6BF-58B2-28D6-3E025183D8FD}"/>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b="1">
                <a:ea typeface="+mn-lt"/>
                <a:cs typeface="+mn-lt"/>
              </a:rPr>
              <a:t>Annual Returns</a:t>
            </a:r>
            <a:r>
              <a:rPr lang="en-US" sz="2000">
                <a:ea typeface="+mn-lt"/>
                <a:cs typeface="+mn-lt"/>
              </a:rPr>
              <a:t>: 74%</a:t>
            </a:r>
            <a:endParaRPr lang="en-US" sz="2000"/>
          </a:p>
          <a:p>
            <a:r>
              <a:rPr lang="en-US" sz="2000" b="1">
                <a:ea typeface="+mn-lt"/>
                <a:cs typeface="+mn-lt"/>
              </a:rPr>
              <a:t>Cumulative Returns:</a:t>
            </a:r>
            <a:r>
              <a:rPr lang="en-US" sz="2000">
                <a:ea typeface="+mn-lt"/>
                <a:cs typeface="+mn-lt"/>
              </a:rPr>
              <a:t> 320% over 649 days</a:t>
            </a:r>
          </a:p>
          <a:p>
            <a:r>
              <a:rPr lang="en-US" sz="2000" b="1" err="1">
                <a:ea typeface="+mn-lt"/>
                <a:cs typeface="+mn-lt"/>
              </a:rPr>
              <a:t>Annualised</a:t>
            </a:r>
            <a:r>
              <a:rPr lang="en-US" sz="2000" b="1">
                <a:ea typeface="+mn-lt"/>
                <a:cs typeface="+mn-lt"/>
              </a:rPr>
              <a:t> Sharpe Ratio</a:t>
            </a:r>
            <a:r>
              <a:rPr lang="en-US" sz="2000">
                <a:ea typeface="+mn-lt"/>
                <a:cs typeface="+mn-lt"/>
              </a:rPr>
              <a:t>: 1.94</a:t>
            </a:r>
            <a:endParaRPr lang="en-US" sz="2000"/>
          </a:p>
          <a:p>
            <a:r>
              <a:rPr lang="en-US" sz="2000" b="1">
                <a:ea typeface="+mn-lt"/>
                <a:cs typeface="+mn-lt"/>
              </a:rPr>
              <a:t>Win Ratio</a:t>
            </a:r>
            <a:r>
              <a:rPr lang="en-US" sz="2000">
                <a:ea typeface="+mn-lt"/>
                <a:cs typeface="+mn-lt"/>
              </a:rPr>
              <a:t>: 53% wins</a:t>
            </a:r>
            <a:endParaRPr lang="en-US" sz="2000"/>
          </a:p>
          <a:p>
            <a:r>
              <a:rPr lang="en-US" sz="2000" b="1">
                <a:ea typeface="+mn-lt"/>
                <a:cs typeface="+mn-lt"/>
              </a:rPr>
              <a:t>Max Drawdown</a:t>
            </a:r>
            <a:r>
              <a:rPr lang="en-US" sz="2000">
                <a:ea typeface="+mn-lt"/>
                <a:cs typeface="+mn-lt"/>
              </a:rPr>
              <a:t>: 32%</a:t>
            </a:r>
            <a:endParaRPr lang="en-US" sz="2000"/>
          </a:p>
          <a:p>
            <a:pPr marL="0" indent="0">
              <a:buNone/>
            </a:pPr>
            <a:endParaRPr lang="en-US" sz="2000"/>
          </a:p>
          <a:p>
            <a:endParaRPr lang="en-US" sz="2000"/>
          </a:p>
          <a:p>
            <a:endParaRPr lang="en-US" sz="2000"/>
          </a:p>
        </p:txBody>
      </p:sp>
    </p:spTree>
    <p:extLst>
      <p:ext uri="{BB962C8B-B14F-4D97-AF65-F5344CB8AC3E}">
        <p14:creationId xmlns:p14="http://schemas.microsoft.com/office/powerpoint/2010/main" val="205751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BE919-7AF9-B695-FFE5-2FAB6A743D81}"/>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Risk Management Approach</a:t>
            </a:r>
            <a:endParaRPr lang="en-US" sz="4000">
              <a:solidFill>
                <a:srgbClr val="FFFFFF"/>
              </a:solidFill>
            </a:endParaRPr>
          </a:p>
        </p:txBody>
      </p:sp>
      <p:sp>
        <p:nvSpPr>
          <p:cNvPr id="3" name="Content Placeholder 2">
            <a:extLst>
              <a:ext uri="{FF2B5EF4-FFF2-40B4-BE49-F238E27FC236}">
                <a16:creationId xmlns:a16="http://schemas.microsoft.com/office/drawing/2014/main" id="{272B496C-F744-BCC1-3930-BF8103A5D69D}"/>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t>In the original model , the maximum drawdown is 32% which is repulsive for risk averse investor therefore we have devised an alternate approach for such investors using assuming that log-returns follow student t's distribution .</a:t>
            </a:r>
          </a:p>
          <a:p>
            <a:r>
              <a:rPr lang="en-US" sz="2000"/>
              <a:t>Here instead of choosing a pure long-short trade , investor chooses a long-short split which minimizes returns but also reduces related risk.</a:t>
            </a:r>
          </a:p>
          <a:p>
            <a:endParaRPr lang="en-US" sz="2000"/>
          </a:p>
        </p:txBody>
      </p:sp>
    </p:spTree>
    <p:extLst>
      <p:ext uri="{BB962C8B-B14F-4D97-AF65-F5344CB8AC3E}">
        <p14:creationId xmlns:p14="http://schemas.microsoft.com/office/powerpoint/2010/main" val="3362329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DD012-8EC4-3244-794D-398ECCC24E7C}"/>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Student t's distribution</a:t>
            </a:r>
          </a:p>
        </p:txBody>
      </p:sp>
      <p:sp>
        <p:nvSpPr>
          <p:cNvPr id="3" name="Content Placeholder 2">
            <a:extLst>
              <a:ext uri="{FF2B5EF4-FFF2-40B4-BE49-F238E27FC236}">
                <a16:creationId xmlns:a16="http://schemas.microsoft.com/office/drawing/2014/main" id="{145D172D-D9F0-8B1B-175F-10DC2CA42EA1}"/>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t>We have proved that a random sample of size 38 follows t-distribution more closely than normal distribution </a:t>
            </a:r>
          </a:p>
          <a:p>
            <a:r>
              <a:rPr lang="en-US" sz="2000"/>
              <a:t>The p_value is the ratio of the number of random samples of optimal sample size( found using ks test) that follows t-distribution more closely than normal distribution . </a:t>
            </a:r>
          </a:p>
          <a:p>
            <a:r>
              <a:rPr lang="en-US" sz="2000"/>
              <a:t>P_value=0.94 for our data.</a:t>
            </a:r>
          </a:p>
        </p:txBody>
      </p:sp>
    </p:spTree>
    <p:extLst>
      <p:ext uri="{BB962C8B-B14F-4D97-AF65-F5344CB8AC3E}">
        <p14:creationId xmlns:p14="http://schemas.microsoft.com/office/powerpoint/2010/main" val="415374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3A8FB1-03E2-1848-9A5B-38E548042EDA}"/>
              </a:ext>
            </a:extLst>
          </p:cNvPr>
          <p:cNvSpPr>
            <a:spLocks noGrp="1"/>
          </p:cNvSpPr>
          <p:nvPr>
            <p:ph type="title"/>
          </p:nvPr>
        </p:nvSpPr>
        <p:spPr>
          <a:xfrm>
            <a:off x="826396" y="586855"/>
            <a:ext cx="4230100" cy="3387497"/>
          </a:xfrm>
        </p:spPr>
        <p:txBody>
          <a:bodyPr anchor="b">
            <a:normAutofit/>
          </a:bodyPr>
          <a:lstStyle/>
          <a:p>
            <a:pPr algn="r"/>
            <a:r>
              <a:rPr lang="en-US" sz="4000" b="1">
                <a:solidFill>
                  <a:srgbClr val="FFFFFF"/>
                </a:solidFill>
              </a:rPr>
              <a:t>Introduction to Algorithmic Trading</a:t>
            </a:r>
            <a:endParaRPr lang="en-US" sz="4000">
              <a:solidFill>
                <a:srgbClr val="FFFFFF"/>
              </a:solidFill>
            </a:endParaRPr>
          </a:p>
        </p:txBody>
      </p:sp>
      <p:sp>
        <p:nvSpPr>
          <p:cNvPr id="3" name="Content Placeholder 2">
            <a:extLst>
              <a:ext uri="{FF2B5EF4-FFF2-40B4-BE49-F238E27FC236}">
                <a16:creationId xmlns:a16="http://schemas.microsoft.com/office/drawing/2014/main" id="{D8185782-E690-64A0-0F39-5875CE265081}"/>
              </a:ext>
            </a:extLst>
          </p:cNvPr>
          <p:cNvSpPr>
            <a:spLocks noGrp="1"/>
          </p:cNvSpPr>
          <p:nvPr>
            <p:ph idx="1"/>
          </p:nvPr>
        </p:nvSpPr>
        <p:spPr>
          <a:xfrm>
            <a:off x="6503158" y="649480"/>
            <a:ext cx="4862447" cy="5546047"/>
          </a:xfrm>
        </p:spPr>
        <p:txBody>
          <a:bodyPr vert="horz" lIns="91440" tIns="45720" rIns="91440" bIns="45720" rtlCol="0" anchor="ctr">
            <a:normAutofit/>
          </a:bodyPr>
          <a:lstStyle/>
          <a:p>
            <a:pPr lvl="1"/>
            <a:r>
              <a:rPr lang="en-US" sz="2000">
                <a:ea typeface="+mn-lt"/>
                <a:cs typeface="+mn-lt"/>
              </a:rPr>
              <a:t>Algorithmic trading involves the use of computer programs to automatically execute trades based on predetermined rules and market data. These algorithms analyze price, volume, and time to optimize trade execution and reduce human error.</a:t>
            </a:r>
            <a:endParaRPr lang="en-US" sz="2000"/>
          </a:p>
          <a:p>
            <a:pPr lvl="1"/>
            <a:endParaRPr lang="en-US" sz="2000">
              <a:ea typeface="+mn-lt"/>
              <a:cs typeface="+mn-lt"/>
            </a:endParaRPr>
          </a:p>
          <a:p>
            <a:pPr lvl="1"/>
            <a:r>
              <a:rPr lang="en-US" sz="2000" b="1">
                <a:ea typeface="+mn-lt"/>
                <a:cs typeface="+mn-lt"/>
              </a:rPr>
              <a:t>BTC/USDT Pair</a:t>
            </a:r>
            <a:r>
              <a:rPr lang="en-US" sz="2000">
                <a:ea typeface="+mn-lt"/>
                <a:cs typeface="+mn-lt"/>
              </a:rPr>
              <a:t>:</a:t>
            </a:r>
          </a:p>
          <a:p>
            <a:pPr marL="1143000"/>
            <a:r>
              <a:rPr lang="en-US" sz="2000" b="1">
                <a:ea typeface="+mn-lt"/>
                <a:cs typeface="+mn-lt"/>
              </a:rPr>
              <a:t>High Liquidity</a:t>
            </a:r>
            <a:r>
              <a:rPr lang="en-US" sz="2000">
                <a:ea typeface="+mn-lt"/>
                <a:cs typeface="+mn-lt"/>
              </a:rPr>
              <a:t>: Most traded stablecoin-crypto pair.</a:t>
            </a:r>
            <a:endParaRPr lang="en-US" sz="2000" b="1"/>
          </a:p>
          <a:p>
            <a:pPr lvl="2"/>
            <a:r>
              <a:rPr lang="en-US" b="1">
                <a:ea typeface="+mn-lt"/>
                <a:cs typeface="+mn-lt"/>
              </a:rPr>
              <a:t>Volatility</a:t>
            </a:r>
            <a:r>
              <a:rPr lang="en-US">
                <a:ea typeface="+mn-lt"/>
                <a:cs typeface="+mn-lt"/>
              </a:rPr>
              <a:t>: Offers numerous trading opportunities.</a:t>
            </a:r>
            <a:endParaRPr lang="en-US"/>
          </a:p>
          <a:p>
            <a:pPr lvl="2"/>
            <a:r>
              <a:rPr lang="en-US" b="1">
                <a:ea typeface="+mn-lt"/>
                <a:cs typeface="+mn-lt"/>
              </a:rPr>
              <a:t>24/7 Market</a:t>
            </a:r>
            <a:r>
              <a:rPr lang="en-US">
                <a:ea typeface="+mn-lt"/>
                <a:cs typeface="+mn-lt"/>
              </a:rPr>
              <a:t>: Always open, ideal for automated strategies.</a:t>
            </a:r>
            <a:endParaRPr lang="en-US"/>
          </a:p>
          <a:p>
            <a:pPr marL="1371600" lvl="2" indent="-457200">
              <a:buAutoNum type="arabicPeriod"/>
            </a:pPr>
            <a:endParaRPr lang="en-US" b="1"/>
          </a:p>
        </p:txBody>
      </p:sp>
    </p:spTree>
    <p:extLst>
      <p:ext uri="{BB962C8B-B14F-4D97-AF65-F5344CB8AC3E}">
        <p14:creationId xmlns:p14="http://schemas.microsoft.com/office/powerpoint/2010/main" val="2268357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6532B-8DBA-BAAC-3267-4A9F7D02241D}"/>
              </a:ext>
            </a:extLst>
          </p:cNvPr>
          <p:cNvSpPr>
            <a:spLocks noGrp="1"/>
          </p:cNvSpPr>
          <p:nvPr>
            <p:ph type="title"/>
          </p:nvPr>
        </p:nvSpPr>
        <p:spPr>
          <a:xfrm>
            <a:off x="1371599" y="294538"/>
            <a:ext cx="9895951" cy="1033669"/>
          </a:xfrm>
        </p:spPr>
        <p:txBody>
          <a:bodyPr>
            <a:normAutofit/>
          </a:bodyPr>
          <a:lstStyle/>
          <a:p>
            <a:endParaRPr lang="en-US" sz="4000">
              <a:solidFill>
                <a:srgbClr val="FFFFFF"/>
              </a:solidFill>
            </a:endParaRPr>
          </a:p>
        </p:txBody>
      </p:sp>
      <p:sp>
        <p:nvSpPr>
          <p:cNvPr id="3" name="Content Placeholder 2">
            <a:extLst>
              <a:ext uri="{FF2B5EF4-FFF2-40B4-BE49-F238E27FC236}">
                <a16:creationId xmlns:a16="http://schemas.microsoft.com/office/drawing/2014/main" id="{33DFB0B8-0C92-91B3-75BD-BA014B544874}"/>
              </a:ext>
            </a:extLst>
          </p:cNvPr>
          <p:cNvSpPr>
            <a:spLocks noGrp="1"/>
          </p:cNvSpPr>
          <p:nvPr>
            <p:ph idx="1"/>
          </p:nvPr>
        </p:nvSpPr>
        <p:spPr>
          <a:xfrm>
            <a:off x="1371599" y="2318197"/>
            <a:ext cx="9724031" cy="3683358"/>
          </a:xfrm>
        </p:spPr>
        <p:txBody>
          <a:bodyPr vert="horz" lIns="91440" tIns="45720" rIns="91440" bIns="45720" rtlCol="0" anchor="ctr">
            <a:normAutofit/>
          </a:bodyPr>
          <a:lstStyle/>
          <a:p>
            <a:pPr marL="0" indent="0">
              <a:buNone/>
            </a:pPr>
            <a:r>
              <a:rPr lang="en-US" sz="1900"/>
              <a:t>We use an </a:t>
            </a:r>
            <a:r>
              <a:rPr lang="en-US" sz="1900" err="1"/>
              <a:t>XGBoost</a:t>
            </a:r>
            <a:r>
              <a:rPr lang="en-US" sz="1900"/>
              <a:t> regressor model with tuned hyperparameter , with indicators as features and the next day's returns as target.</a:t>
            </a:r>
          </a:p>
          <a:p>
            <a:pPr marL="0" indent="0">
              <a:buNone/>
            </a:pPr>
            <a:r>
              <a:rPr lang="en-US" sz="1900"/>
              <a:t>Such a model outputs a value instead of a trade call , based on this value we make a long-short split investment .</a:t>
            </a:r>
          </a:p>
          <a:p>
            <a:pPr marL="0" indent="0">
              <a:buNone/>
            </a:pPr>
            <a:r>
              <a:rPr lang="en-US" sz="1900"/>
              <a:t>We divided the predicted log-returns value with the probability distribution function , the logic of which is explained in the report.</a:t>
            </a:r>
          </a:p>
          <a:p>
            <a:pPr marL="0" indent="0">
              <a:buNone/>
            </a:pPr>
            <a:r>
              <a:rPr lang="en-US" sz="1900"/>
              <a:t>Such an approach will punish abnormal predicted results since there corresponding pdf will be smaller and hence the product lower.</a:t>
            </a:r>
          </a:p>
          <a:p>
            <a:pPr marL="0" indent="0">
              <a:buNone/>
            </a:pPr>
            <a:r>
              <a:rPr lang="en-US" sz="1900"/>
              <a:t>We input this in the sigmoid function with w=5 (chosen by taking various other values)  </a:t>
            </a:r>
          </a:p>
        </p:txBody>
      </p:sp>
    </p:spTree>
    <p:extLst>
      <p:ext uri="{BB962C8B-B14F-4D97-AF65-F5344CB8AC3E}">
        <p14:creationId xmlns:p14="http://schemas.microsoft.com/office/powerpoint/2010/main" val="2482612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AD3D38-E4BC-D879-7532-85C55ECA865D}"/>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Making Predictions and trade calls</a:t>
            </a:r>
          </a:p>
        </p:txBody>
      </p:sp>
      <p:sp>
        <p:nvSpPr>
          <p:cNvPr id="3" name="Content Placeholder 2">
            <a:extLst>
              <a:ext uri="{FF2B5EF4-FFF2-40B4-BE49-F238E27FC236}">
                <a16:creationId xmlns:a16="http://schemas.microsoft.com/office/drawing/2014/main" id="{440738FD-CC59-48AB-AE13-D1D00022356A}"/>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t>Sigmoid(x)= 1/1+e^wx</a:t>
            </a:r>
          </a:p>
          <a:p>
            <a:r>
              <a:rPr lang="en-US" sz="2000"/>
              <a:t>Such a model will not make any call when expected returns(x) =0 since model in invariant and sigmoid gives a 0.5 value i.e equal split between long and short </a:t>
            </a:r>
          </a:p>
          <a:p>
            <a:r>
              <a:rPr lang="en-US" sz="2000"/>
              <a:t>On other values on expected returns(x) we get a long-short split and we compute results based on the returns of this split</a:t>
            </a:r>
          </a:p>
          <a:p>
            <a:pPr marL="0" indent="0">
              <a:buNone/>
            </a:pPr>
            <a:endParaRPr lang="en-US" sz="2000"/>
          </a:p>
          <a:p>
            <a:pPr marL="0" indent="0">
              <a:buNone/>
            </a:pPr>
            <a:endParaRPr lang="en-US" sz="2000"/>
          </a:p>
          <a:p>
            <a:pPr marL="0" indent="0">
              <a:buNone/>
            </a:pPr>
            <a:endParaRPr lang="en-US" sz="2000"/>
          </a:p>
        </p:txBody>
      </p:sp>
    </p:spTree>
    <p:extLst>
      <p:ext uri="{BB962C8B-B14F-4D97-AF65-F5344CB8AC3E}">
        <p14:creationId xmlns:p14="http://schemas.microsoft.com/office/powerpoint/2010/main" val="3988740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C8F68-D6E0-FC8C-3E83-626D5AAA3557}"/>
              </a:ext>
            </a:extLst>
          </p:cNvPr>
          <p:cNvSpPr>
            <a:spLocks noGrp="1"/>
          </p:cNvSpPr>
          <p:nvPr>
            <p:ph type="title"/>
          </p:nvPr>
        </p:nvSpPr>
        <p:spPr>
          <a:xfrm>
            <a:off x="1371599" y="294538"/>
            <a:ext cx="9895951" cy="1033669"/>
          </a:xfrm>
        </p:spPr>
        <p:txBody>
          <a:bodyPr>
            <a:normAutofit/>
          </a:bodyPr>
          <a:lstStyle/>
          <a:p>
            <a:r>
              <a:rPr lang="en-US" sz="4000">
                <a:solidFill>
                  <a:srgbClr val="FFFFFF"/>
                </a:solidFill>
                <a:ea typeface="+mj-lt"/>
                <a:cs typeface="+mj-lt"/>
              </a:rPr>
              <a:t>Conclusion</a:t>
            </a:r>
            <a:endParaRPr lang="en-US" sz="4000">
              <a:solidFill>
                <a:srgbClr val="FFFFFF"/>
              </a:solidFill>
            </a:endParaRPr>
          </a:p>
        </p:txBody>
      </p:sp>
      <p:sp>
        <p:nvSpPr>
          <p:cNvPr id="3" name="Content Placeholder 2">
            <a:extLst>
              <a:ext uri="{FF2B5EF4-FFF2-40B4-BE49-F238E27FC236}">
                <a16:creationId xmlns:a16="http://schemas.microsoft.com/office/drawing/2014/main" id="{D1105C67-CC3D-95E3-42D6-0A7757D9C659}"/>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a:ea typeface="+mn-lt"/>
                <a:cs typeface="+mn-lt"/>
              </a:rPr>
              <a:t>The strategy developed for the BTC/USDT market offers a robust and balanced approach leveraging the volatility and liquidity of Bitcoin. By combining various technical indicators and incorporating risk management practices, this strategy is well-suited for the dynamic and fast-paced nature of cryptocurrency markets.</a:t>
            </a:r>
            <a:endParaRPr lang="en-US" sz="2000"/>
          </a:p>
        </p:txBody>
      </p:sp>
    </p:spTree>
    <p:extLst>
      <p:ext uri="{BB962C8B-B14F-4D97-AF65-F5344CB8AC3E}">
        <p14:creationId xmlns:p14="http://schemas.microsoft.com/office/powerpoint/2010/main" val="36954714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79669-160E-8DB5-08FA-D1E38664DB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06D4D7-55CD-8E41-1550-7FB64F684D8D}"/>
              </a:ext>
            </a:extLst>
          </p:cNvPr>
          <p:cNvSpPr>
            <a:spLocks noGrp="1"/>
          </p:cNvSpPr>
          <p:nvPr>
            <p:ph idx="1"/>
          </p:nvPr>
        </p:nvSpPr>
        <p:spPr/>
        <p:txBody>
          <a:bodyPr vert="horz" lIns="91440" tIns="45720" rIns="91440" bIns="45720" rtlCol="0" anchor="t">
            <a:normAutofit/>
          </a:bodyPr>
          <a:lstStyle/>
          <a:p>
            <a:endParaRPr lang="en-US"/>
          </a:p>
          <a:p>
            <a:endParaRPr lang="en-US"/>
          </a:p>
          <a:p>
            <a:endParaRPr lang="en-US"/>
          </a:p>
          <a:p>
            <a:pPr marL="0" indent="0">
              <a:buNone/>
            </a:pPr>
            <a:r>
              <a:rPr lang="en-US" sz="6000"/>
              <a:t>    Thank You!</a:t>
            </a:r>
            <a:endParaRPr lang="en-US"/>
          </a:p>
        </p:txBody>
      </p:sp>
    </p:spTree>
    <p:extLst>
      <p:ext uri="{BB962C8B-B14F-4D97-AF65-F5344CB8AC3E}">
        <p14:creationId xmlns:p14="http://schemas.microsoft.com/office/powerpoint/2010/main" val="3663111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817CC9-D7AC-769D-8A87-89A5BE3AE152}"/>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4300">
                <a:solidFill>
                  <a:schemeClr val="bg1"/>
                </a:solidFill>
              </a:rPr>
              <a:t>Trading Strategy Overview</a:t>
            </a:r>
          </a:p>
        </p:txBody>
      </p:sp>
      <p:pic>
        <p:nvPicPr>
          <p:cNvPr id="5" name="Picture 4" descr="Digital business graph and charts">
            <a:extLst>
              <a:ext uri="{FF2B5EF4-FFF2-40B4-BE49-F238E27FC236}">
                <a16:creationId xmlns:a16="http://schemas.microsoft.com/office/drawing/2014/main" id="{01950E7F-2480-1F21-7783-B4F3E7909BF0}"/>
              </a:ext>
            </a:extLst>
          </p:cNvPr>
          <p:cNvPicPr>
            <a:picLocks noChangeAspect="1"/>
          </p:cNvPicPr>
          <p:nvPr/>
        </p:nvPicPr>
        <p:blipFill>
          <a:blip r:embed="rId2"/>
          <a:srcRect t="9395" r="-2" b="22229"/>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1" name="Group 10">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2" name="Freeform: Shape 11">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26325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4399A-DB8D-A490-36AD-89220A78F09C}"/>
              </a:ext>
            </a:extLst>
          </p:cNvPr>
          <p:cNvSpPr>
            <a:spLocks noGrp="1"/>
          </p:cNvSpPr>
          <p:nvPr>
            <p:ph type="title"/>
          </p:nvPr>
        </p:nvSpPr>
        <p:spPr>
          <a:xfrm>
            <a:off x="761803" y="350196"/>
            <a:ext cx="4646904" cy="1624520"/>
          </a:xfrm>
        </p:spPr>
        <p:txBody>
          <a:bodyPr anchor="ctr">
            <a:normAutofit/>
          </a:bodyPr>
          <a:lstStyle/>
          <a:p>
            <a:r>
              <a:rPr lang="en-US" sz="4000"/>
              <a:t>Technical Indicators Implemented</a:t>
            </a:r>
          </a:p>
        </p:txBody>
      </p:sp>
      <p:sp>
        <p:nvSpPr>
          <p:cNvPr id="3" name="Content Placeholder 2">
            <a:extLst>
              <a:ext uri="{FF2B5EF4-FFF2-40B4-BE49-F238E27FC236}">
                <a16:creationId xmlns:a16="http://schemas.microsoft.com/office/drawing/2014/main" id="{619D178A-F1B1-C8BC-A89F-79C3A30787AD}"/>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0" indent="0">
              <a:buNone/>
            </a:pPr>
            <a:r>
              <a:rPr lang="en-US" sz="1900">
                <a:ea typeface="+mn-lt"/>
                <a:cs typeface="+mn-lt"/>
              </a:rPr>
              <a:t>We initially implemented over 50 technical indicators to identify which ones best fit our model for maximizing profits while minimizing risk. Using heat maps of correlation coefficients, we analyzed each pair of indicators within a particular category to determine their effectiveness. </a:t>
            </a:r>
            <a:endParaRPr lang="en-US" sz="1900"/>
          </a:p>
          <a:p>
            <a:r>
              <a:rPr lang="en-US" sz="1900">
                <a:ea typeface="+mn-lt"/>
                <a:cs typeface="+mn-lt"/>
              </a:rPr>
              <a:t>Trend Following </a:t>
            </a:r>
            <a:endParaRPr lang="en-US" sz="1900"/>
          </a:p>
          <a:p>
            <a:r>
              <a:rPr lang="en-US" sz="1900">
                <a:ea typeface="+mn-lt"/>
                <a:cs typeface="+mn-lt"/>
              </a:rPr>
              <a:t>Momentum Following </a:t>
            </a:r>
            <a:endParaRPr lang="en-US" sz="1900"/>
          </a:p>
          <a:p>
            <a:r>
              <a:rPr lang="en-US" sz="1900">
                <a:ea typeface="+mn-lt"/>
                <a:cs typeface="+mn-lt"/>
              </a:rPr>
              <a:t>Volume Following </a:t>
            </a:r>
            <a:endParaRPr lang="en-US" sz="1900"/>
          </a:p>
          <a:p>
            <a:r>
              <a:rPr lang="en-US" sz="1900">
                <a:ea typeface="+mn-lt"/>
                <a:cs typeface="+mn-lt"/>
              </a:rPr>
              <a:t>Volatility Following </a:t>
            </a:r>
            <a:endParaRPr lang="en-US" sz="1900"/>
          </a:p>
          <a:p>
            <a:endParaRPr lang="en-US" sz="1900"/>
          </a:p>
        </p:txBody>
      </p:sp>
      <p:pic>
        <p:nvPicPr>
          <p:cNvPr id="5" name="Picture 4" descr="Digital financial graph">
            <a:extLst>
              <a:ext uri="{FF2B5EF4-FFF2-40B4-BE49-F238E27FC236}">
                <a16:creationId xmlns:a16="http://schemas.microsoft.com/office/drawing/2014/main" id="{E6DD347A-1631-B66A-C753-9D7B9AA69BBD}"/>
              </a:ext>
            </a:extLst>
          </p:cNvPr>
          <p:cNvPicPr>
            <a:picLocks noChangeAspect="1"/>
          </p:cNvPicPr>
          <p:nvPr/>
        </p:nvPicPr>
        <p:blipFill>
          <a:blip r:embed="rId2"/>
          <a:srcRect l="34226" r="15717" b="-2"/>
          <a:stretch/>
        </p:blipFill>
        <p:spPr>
          <a:xfrm>
            <a:off x="6096000" y="1"/>
            <a:ext cx="6102825" cy="6858000"/>
          </a:xfrm>
          <a:prstGeom prst="rect">
            <a:avLst/>
          </a:prstGeom>
        </p:spPr>
      </p:pic>
    </p:spTree>
    <p:extLst>
      <p:ext uri="{BB962C8B-B14F-4D97-AF65-F5344CB8AC3E}">
        <p14:creationId xmlns:p14="http://schemas.microsoft.com/office/powerpoint/2010/main" val="4167572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5800FB-AE90-46B6-BB14-2DCD55B29F6B}"/>
              </a:ext>
            </a:extLst>
          </p:cNvPr>
          <p:cNvSpPr>
            <a:spLocks noGrp="1"/>
          </p:cNvSpPr>
          <p:nvPr>
            <p:ph type="title"/>
          </p:nvPr>
        </p:nvSpPr>
        <p:spPr>
          <a:xfrm>
            <a:off x="761800" y="762001"/>
            <a:ext cx="5334197" cy="1708242"/>
          </a:xfrm>
        </p:spPr>
        <p:txBody>
          <a:bodyPr anchor="ctr">
            <a:normAutofit/>
          </a:bodyPr>
          <a:lstStyle/>
          <a:p>
            <a:r>
              <a:rPr lang="en-US" sz="4000"/>
              <a:t>Trend Following Indicators</a:t>
            </a:r>
          </a:p>
        </p:txBody>
      </p:sp>
      <p:sp>
        <p:nvSpPr>
          <p:cNvPr id="3" name="Content Placeholder 2">
            <a:extLst>
              <a:ext uri="{FF2B5EF4-FFF2-40B4-BE49-F238E27FC236}">
                <a16:creationId xmlns:a16="http://schemas.microsoft.com/office/drawing/2014/main" id="{5B7CD161-6E88-AEF3-7D17-1F8D56AD0063}"/>
              </a:ext>
            </a:extLst>
          </p:cNvPr>
          <p:cNvSpPr>
            <a:spLocks noGrp="1"/>
          </p:cNvSpPr>
          <p:nvPr>
            <p:ph idx="1"/>
          </p:nvPr>
        </p:nvSpPr>
        <p:spPr>
          <a:xfrm>
            <a:off x="761800" y="2470244"/>
            <a:ext cx="5334197" cy="3769835"/>
          </a:xfrm>
        </p:spPr>
        <p:txBody>
          <a:bodyPr vert="horz" lIns="91440" tIns="45720" rIns="91440" bIns="45720" rtlCol="0" anchor="ctr">
            <a:normAutofit/>
          </a:bodyPr>
          <a:lstStyle/>
          <a:p>
            <a:pPr marL="0" indent="0">
              <a:buNone/>
            </a:pPr>
            <a:r>
              <a:rPr lang="en-US" sz="2000"/>
              <a:t>These indicators help us to identify overall market direction in which the market is heading into.</a:t>
            </a:r>
          </a:p>
          <a:p>
            <a:pPr marL="0" indent="0">
              <a:buNone/>
            </a:pPr>
            <a:r>
              <a:rPr lang="en-US" sz="2000" b="1"/>
              <a:t>Advantages:</a:t>
            </a:r>
          </a:p>
          <a:p>
            <a:pPr marL="514350" indent="-514350">
              <a:buAutoNum type="arabicPeriod"/>
            </a:pPr>
            <a:r>
              <a:rPr lang="en-US" sz="2000">
                <a:ea typeface="+mn-lt"/>
                <a:cs typeface="+mn-lt"/>
              </a:rPr>
              <a:t>Captures Large Price Movements</a:t>
            </a:r>
          </a:p>
          <a:p>
            <a:pPr marL="514350" indent="-514350">
              <a:buAutoNum type="arabicPeriod"/>
            </a:pPr>
            <a:r>
              <a:rPr lang="en-US" sz="2000">
                <a:ea typeface="+mn-lt"/>
                <a:cs typeface="+mn-lt"/>
              </a:rPr>
              <a:t>Reduces Emotional Trading</a:t>
            </a:r>
          </a:p>
          <a:p>
            <a:pPr marL="0" indent="0">
              <a:buNone/>
            </a:pPr>
            <a:r>
              <a:rPr lang="en-US" sz="2000" b="1">
                <a:ea typeface="+mn-lt"/>
                <a:cs typeface="+mn-lt"/>
              </a:rPr>
              <a:t>Disadvantages:</a:t>
            </a:r>
          </a:p>
          <a:p>
            <a:pPr marL="514350" indent="-514350">
              <a:buAutoNum type="arabicPeriod"/>
            </a:pPr>
            <a:r>
              <a:rPr lang="en-US" sz="2000">
                <a:ea typeface="+mn-lt"/>
                <a:cs typeface="+mn-lt"/>
              </a:rPr>
              <a:t>Lag in Entry and Exit</a:t>
            </a:r>
          </a:p>
          <a:p>
            <a:pPr marL="514350" indent="-514350">
              <a:buAutoNum type="arabicPeriod"/>
            </a:pPr>
            <a:r>
              <a:rPr lang="en-US" sz="2000"/>
              <a:t>Can trigger false signals in sideways markets</a:t>
            </a:r>
          </a:p>
        </p:txBody>
      </p:sp>
      <p:pic>
        <p:nvPicPr>
          <p:cNvPr id="5" name="Picture 4" descr="An abstract financial digital analysis">
            <a:extLst>
              <a:ext uri="{FF2B5EF4-FFF2-40B4-BE49-F238E27FC236}">
                <a16:creationId xmlns:a16="http://schemas.microsoft.com/office/drawing/2014/main" id="{6360FB60-2A41-E2BD-078C-A85947195C2D}"/>
              </a:ext>
            </a:extLst>
          </p:cNvPr>
          <p:cNvPicPr>
            <a:picLocks noChangeAspect="1"/>
          </p:cNvPicPr>
          <p:nvPr/>
        </p:nvPicPr>
        <p:blipFill>
          <a:blip r:embed="rId2"/>
          <a:srcRect l="40050" r="1679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613616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E53A-9CC9-1430-61D3-FBDC27E46CDA}"/>
              </a:ext>
            </a:extLst>
          </p:cNvPr>
          <p:cNvSpPr>
            <a:spLocks noGrp="1"/>
          </p:cNvSpPr>
          <p:nvPr>
            <p:ph type="title"/>
          </p:nvPr>
        </p:nvSpPr>
        <p:spPr/>
        <p:txBody>
          <a:bodyPr/>
          <a:lstStyle/>
          <a:p>
            <a:r>
              <a:rPr lang="en-US"/>
              <a:t>MACD Graph</a:t>
            </a:r>
          </a:p>
        </p:txBody>
      </p:sp>
      <p:pic>
        <p:nvPicPr>
          <p:cNvPr id="7" name="Content Placeholder 6" descr="A graph of stock market&#10;&#10;Description automatically generated">
            <a:extLst>
              <a:ext uri="{FF2B5EF4-FFF2-40B4-BE49-F238E27FC236}">
                <a16:creationId xmlns:a16="http://schemas.microsoft.com/office/drawing/2014/main" id="{5950AC46-1551-68DE-1CEF-C700F92EE80A}"/>
              </a:ext>
            </a:extLst>
          </p:cNvPr>
          <p:cNvPicPr>
            <a:picLocks noGrp="1" noChangeAspect="1"/>
          </p:cNvPicPr>
          <p:nvPr>
            <p:ph idx="1"/>
          </p:nvPr>
        </p:nvPicPr>
        <p:blipFill>
          <a:blip r:embed="rId2"/>
          <a:stretch>
            <a:fillRect/>
          </a:stretch>
        </p:blipFill>
        <p:spPr>
          <a:xfrm>
            <a:off x="1160586" y="1693723"/>
            <a:ext cx="9941167" cy="4662032"/>
          </a:xfrm>
        </p:spPr>
      </p:pic>
    </p:spTree>
    <p:extLst>
      <p:ext uri="{BB962C8B-B14F-4D97-AF65-F5344CB8AC3E}">
        <p14:creationId xmlns:p14="http://schemas.microsoft.com/office/powerpoint/2010/main" val="16682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5132-609D-91DE-415C-F7943250A1E3}"/>
              </a:ext>
            </a:extLst>
          </p:cNvPr>
          <p:cNvSpPr>
            <a:spLocks noGrp="1"/>
          </p:cNvSpPr>
          <p:nvPr>
            <p:ph type="title"/>
          </p:nvPr>
        </p:nvSpPr>
        <p:spPr/>
        <p:txBody>
          <a:bodyPr/>
          <a:lstStyle/>
          <a:p>
            <a:r>
              <a:rPr lang="en-US"/>
              <a:t>Trend Following Heat Map</a:t>
            </a:r>
          </a:p>
        </p:txBody>
      </p:sp>
      <p:pic>
        <p:nvPicPr>
          <p:cNvPr id="7" name="Content Placeholder 6">
            <a:extLst>
              <a:ext uri="{FF2B5EF4-FFF2-40B4-BE49-F238E27FC236}">
                <a16:creationId xmlns:a16="http://schemas.microsoft.com/office/drawing/2014/main" id="{A4D2CFAC-1A4A-CD31-9C0E-1C357DDF6A22}"/>
              </a:ext>
            </a:extLst>
          </p:cNvPr>
          <p:cNvPicPr>
            <a:picLocks noGrp="1" noChangeAspect="1"/>
          </p:cNvPicPr>
          <p:nvPr>
            <p:ph idx="1"/>
          </p:nvPr>
        </p:nvPicPr>
        <p:blipFill>
          <a:blip r:embed="rId2"/>
          <a:stretch>
            <a:fillRect/>
          </a:stretch>
        </p:blipFill>
        <p:spPr>
          <a:xfrm>
            <a:off x="2355031" y="1864282"/>
            <a:ext cx="7470564" cy="4114800"/>
          </a:xfrm>
        </p:spPr>
      </p:pic>
    </p:spTree>
    <p:extLst>
      <p:ext uri="{BB962C8B-B14F-4D97-AF65-F5344CB8AC3E}">
        <p14:creationId xmlns:p14="http://schemas.microsoft.com/office/powerpoint/2010/main" val="114304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B5BED-BB02-7E63-4F52-87CE78B1E430}"/>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 Trend Following Shortlisted Indicators</a:t>
            </a:r>
          </a:p>
        </p:txBody>
      </p:sp>
      <p:graphicFrame>
        <p:nvGraphicFramePr>
          <p:cNvPr id="5" name="Content Placeholder 2">
            <a:extLst>
              <a:ext uri="{FF2B5EF4-FFF2-40B4-BE49-F238E27FC236}">
                <a16:creationId xmlns:a16="http://schemas.microsoft.com/office/drawing/2014/main" id="{BD39B30E-292E-6070-4E40-E0AFE51A35DD}"/>
              </a:ext>
            </a:extLst>
          </p:cNvPr>
          <p:cNvGraphicFramePr>
            <a:graphicFrameLocks noGrp="1"/>
          </p:cNvGraphicFramePr>
          <p:nvPr>
            <p:ph idx="1"/>
            <p:extLst>
              <p:ext uri="{D42A27DB-BD31-4B8C-83A1-F6EECF244321}">
                <p14:modId xmlns:p14="http://schemas.microsoft.com/office/powerpoint/2010/main" val="104424772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81306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33</Slides>
  <Notes>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Algorithmic Trading Strategy for BTC-USD Market Zelta Labs (Mid-Prep)</vt:lpstr>
      <vt:lpstr>A bit about Bitcoin Market</vt:lpstr>
      <vt:lpstr>Introduction to Algorithmic Trading</vt:lpstr>
      <vt:lpstr>Trading Strategy Overview</vt:lpstr>
      <vt:lpstr>Technical Indicators Implemented</vt:lpstr>
      <vt:lpstr>Trend Following Indicators</vt:lpstr>
      <vt:lpstr>MACD Graph</vt:lpstr>
      <vt:lpstr>Trend Following Heat Map</vt:lpstr>
      <vt:lpstr> Trend Following Shortlisted Indicators</vt:lpstr>
      <vt:lpstr>Momentum Indicator</vt:lpstr>
      <vt:lpstr>Relative Strength Index</vt:lpstr>
      <vt:lpstr>Momentum Indicators Heat Map</vt:lpstr>
      <vt:lpstr>Momentum Shortlisted Indicators</vt:lpstr>
      <vt:lpstr>Volume Following Indicators</vt:lpstr>
      <vt:lpstr>Money Flow Index Graph</vt:lpstr>
      <vt:lpstr>Volume Following Indicators Heat Map</vt:lpstr>
      <vt:lpstr>Volume Following Shortlisted Indicators</vt:lpstr>
      <vt:lpstr>Volatility  Indicators </vt:lpstr>
      <vt:lpstr>Bollinger Bands </vt:lpstr>
      <vt:lpstr>Volatility Indicators Heat Map</vt:lpstr>
      <vt:lpstr>How to set target value for model </vt:lpstr>
      <vt:lpstr>IMPLEMENTATION OF XGBOOST MODEL</vt:lpstr>
      <vt:lpstr>How do Boosted Tree Models work?</vt:lpstr>
      <vt:lpstr>Hyper-parameter Tuning </vt:lpstr>
      <vt:lpstr>Rationale for Strategy Selection</vt:lpstr>
      <vt:lpstr>Backtesting Overview</vt:lpstr>
      <vt:lpstr>Backtesting Results</vt:lpstr>
      <vt:lpstr>Risk Management Approach</vt:lpstr>
      <vt:lpstr>Student t's distribution</vt:lpstr>
      <vt:lpstr>PowerPoint Presentation</vt:lpstr>
      <vt:lpstr>Making Predictions and trade calls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2024-10-12T13:24:21Z</dcterms:created>
  <dcterms:modified xsi:type="dcterms:W3CDTF">2024-10-16T11:04:32Z</dcterms:modified>
</cp:coreProperties>
</file>